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73" r:id="rId2"/>
  </p:sldMasterIdLst>
  <p:notesMasterIdLst>
    <p:notesMasterId r:id="rId12"/>
  </p:notesMasterIdLst>
  <p:sldIdLst>
    <p:sldId id="348" r:id="rId3"/>
    <p:sldId id="347" r:id="rId4"/>
    <p:sldId id="359" r:id="rId5"/>
    <p:sldId id="354" r:id="rId6"/>
    <p:sldId id="357" r:id="rId7"/>
    <p:sldId id="361" r:id="rId8"/>
    <p:sldId id="358" r:id="rId9"/>
    <p:sldId id="360" r:id="rId10"/>
    <p:sldId id="31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4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07" autoAdjust="0"/>
    <p:restoredTop sz="94660"/>
  </p:normalViewPr>
  <p:slideViewPr>
    <p:cSldViewPr snapToGrid="0" showGuides="1">
      <p:cViewPr varScale="1">
        <p:scale>
          <a:sx n="114" d="100"/>
          <a:sy n="114" d="100"/>
        </p:scale>
        <p:origin x="660" y="114"/>
      </p:cViewPr>
      <p:guideLst>
        <p:guide orient="horz" pos="2544"/>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g>
</file>

<file path=ppt/media/image10.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88379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DB47474-984A-4090-AC20-98242EB09510}"/>
              </a:ext>
            </a:extLst>
          </p:cNvPr>
          <p:cNvSpPr/>
          <p:nvPr userDrawn="1"/>
        </p:nvSpPr>
        <p:spPr>
          <a:xfrm>
            <a:off x="0" y="1988840"/>
            <a:ext cx="12192000" cy="288032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 name="Oval 2">
            <a:extLst>
              <a:ext uri="{FF2B5EF4-FFF2-40B4-BE49-F238E27FC236}">
                <a16:creationId xmlns:a16="http://schemas.microsoft.com/office/drawing/2014/main" id="{2930F240-0CAF-4377-8C66-C79A9700127F}"/>
              </a:ext>
            </a:extLst>
          </p:cNvPr>
          <p:cNvSpPr/>
          <p:nvPr userDrawn="1"/>
        </p:nvSpPr>
        <p:spPr>
          <a:xfrm>
            <a:off x="6925208" y="5035013"/>
            <a:ext cx="4431324" cy="448874"/>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4" name="Graphic 14">
            <a:extLst>
              <a:ext uri="{FF2B5EF4-FFF2-40B4-BE49-F238E27FC236}">
                <a16:creationId xmlns:a16="http://schemas.microsoft.com/office/drawing/2014/main" id="{09D52290-FED8-432E-A9AF-895F42C29BF1}"/>
              </a:ext>
            </a:extLst>
          </p:cNvPr>
          <p:cNvGrpSpPr/>
          <p:nvPr userDrawn="1"/>
        </p:nvGrpSpPr>
        <p:grpSpPr>
          <a:xfrm>
            <a:off x="6859251" y="1585382"/>
            <a:ext cx="4568370" cy="3687236"/>
            <a:chOff x="2444748" y="555045"/>
            <a:chExt cx="7282048" cy="5727454"/>
          </a:xfrm>
        </p:grpSpPr>
        <p:sp>
          <p:nvSpPr>
            <p:cNvPr id="5" name="Freeform: Shape 4">
              <a:extLst>
                <a:ext uri="{FF2B5EF4-FFF2-40B4-BE49-F238E27FC236}">
                  <a16:creationId xmlns:a16="http://schemas.microsoft.com/office/drawing/2014/main" id="{6DF2C3D3-4FC4-450E-A75F-6CA28E9A260C}"/>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F155DD87-3668-41CD-B8FE-F7680E231E68}"/>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7" name="Freeform: Shape 6">
              <a:extLst>
                <a:ext uri="{FF2B5EF4-FFF2-40B4-BE49-F238E27FC236}">
                  <a16:creationId xmlns:a16="http://schemas.microsoft.com/office/drawing/2014/main" id="{B1B24015-CBFE-4CE0-8A31-5115F8BF1167}"/>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5E3E8073-D26E-4946-A0FB-859AFD2C5919}"/>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A5CFD02F-04CF-4A4F-B2ED-42A6C2D5743E}"/>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15426560-F548-478A-8C28-622AA658C2FC}"/>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4F41FF2-11EF-4478-BD9D-633C60DB9873}"/>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13A2F72-37C9-40A6-AB61-B60154A9A232}"/>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3" name="Picture Placeholder 2">
            <a:extLst>
              <a:ext uri="{FF2B5EF4-FFF2-40B4-BE49-F238E27FC236}">
                <a16:creationId xmlns:a16="http://schemas.microsoft.com/office/drawing/2014/main" id="{9F356DA8-6399-4BA3-920F-87F949C1BAE2}"/>
              </a:ext>
            </a:extLst>
          </p:cNvPr>
          <p:cNvSpPr>
            <a:spLocks noGrp="1"/>
          </p:cNvSpPr>
          <p:nvPr>
            <p:ph type="pic" idx="15" hasCustomPrompt="1"/>
          </p:nvPr>
        </p:nvSpPr>
        <p:spPr>
          <a:xfrm>
            <a:off x="7004813" y="1717989"/>
            <a:ext cx="4255842" cy="2588951"/>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4" name="Text Placeholder 9">
            <a:extLst>
              <a:ext uri="{FF2B5EF4-FFF2-40B4-BE49-F238E27FC236}">
                <a16:creationId xmlns:a16="http://schemas.microsoft.com/office/drawing/2014/main" id="{870C11E2-F55D-4B43-8F26-02B3875E4F1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7509740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49280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E85C5121-D524-4FA3-827E-5E1FC7C84CCF}"/>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974830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www.wowTemplates.in</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그림 개체 틀 2">
            <a:extLst>
              <a:ext uri="{FF2B5EF4-FFF2-40B4-BE49-F238E27FC236}">
                <a16:creationId xmlns:a16="http://schemas.microsoft.com/office/drawing/2014/main" id="{CBB24084-5D13-40D7-B877-E47BE1E73BBF}"/>
              </a:ext>
            </a:extLst>
          </p:cNvPr>
          <p:cNvSpPr>
            <a:spLocks noGrp="1"/>
          </p:cNvSpPr>
          <p:nvPr>
            <p:ph type="pic" sz="quarter" idx="14" hasCustomPrompt="1"/>
          </p:nvPr>
        </p:nvSpPr>
        <p:spPr>
          <a:xfrm>
            <a:off x="902288" y="2064492"/>
            <a:ext cx="2955610" cy="3753256"/>
          </a:xfrm>
          <a:prstGeom prst="rect">
            <a:avLst/>
          </a:prstGeom>
          <a:solidFill>
            <a:schemeClr val="bg1">
              <a:lumMod val="95000"/>
            </a:schemeClr>
          </a:solidFill>
          <a:ln w="12700">
            <a:gradFill>
              <a:gsLst>
                <a:gs pos="0">
                  <a:schemeClr val="bg1">
                    <a:alpha val="59000"/>
                  </a:schemeClr>
                </a:gs>
                <a:gs pos="100000">
                  <a:schemeClr val="bg1">
                    <a:alpha val="17000"/>
                  </a:schemeClr>
                </a:gs>
              </a:gsLst>
              <a:lin ang="780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7686641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8_Contents slide layout">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C716E264-12EC-48FB-82AF-7EC44CB3A6FD}"/>
              </a:ext>
            </a:extLst>
          </p:cNvPr>
          <p:cNvSpPr>
            <a:spLocks noGrp="1"/>
          </p:cNvSpPr>
          <p:nvPr>
            <p:ph type="pic" idx="12" hasCustomPrompt="1"/>
          </p:nvPr>
        </p:nvSpPr>
        <p:spPr>
          <a:xfrm>
            <a:off x="106341" y="126846"/>
            <a:ext cx="6248402" cy="6731154"/>
          </a:xfrm>
          <a:custGeom>
            <a:avLst/>
            <a:gdLst>
              <a:gd name="connsiteX0" fmla="*/ 1180828 w 6248402"/>
              <a:gd name="connsiteY0" fmla="*/ 6542589 h 6731154"/>
              <a:gd name="connsiteX1" fmla="*/ 1369393 w 6248402"/>
              <a:gd name="connsiteY1" fmla="*/ 6731154 h 6731154"/>
              <a:gd name="connsiteX2" fmla="*/ 992263 w 6248402"/>
              <a:gd name="connsiteY2" fmla="*/ 6731154 h 6731154"/>
              <a:gd name="connsiteX3" fmla="*/ 2482760 w 6248402"/>
              <a:gd name="connsiteY3" fmla="*/ 5218886 h 6731154"/>
              <a:gd name="connsiteX4" fmla="*/ 3654063 w 6248402"/>
              <a:gd name="connsiteY4" fmla="*/ 6390189 h 6731154"/>
              <a:gd name="connsiteX5" fmla="*/ 3313098 w 6248402"/>
              <a:gd name="connsiteY5" fmla="*/ 6731154 h 6731154"/>
              <a:gd name="connsiteX6" fmla="*/ 1652422 w 6248402"/>
              <a:gd name="connsiteY6" fmla="*/ 6731154 h 6731154"/>
              <a:gd name="connsiteX7" fmla="*/ 1311457 w 6248402"/>
              <a:gd name="connsiteY7" fmla="*/ 6390189 h 6731154"/>
              <a:gd name="connsiteX8" fmla="*/ 3775167 w 6248402"/>
              <a:gd name="connsiteY8" fmla="*/ 3918858 h 6731154"/>
              <a:gd name="connsiteX9" fmla="*/ 4946470 w 6248402"/>
              <a:gd name="connsiteY9" fmla="*/ 5090161 h 6731154"/>
              <a:gd name="connsiteX10" fmla="*/ 3775167 w 6248402"/>
              <a:gd name="connsiteY10" fmla="*/ 6261464 h 6731154"/>
              <a:gd name="connsiteX11" fmla="*/ 2603864 w 6248402"/>
              <a:gd name="connsiteY11" fmla="*/ 5090161 h 6731154"/>
              <a:gd name="connsiteX12" fmla="*/ 1171303 w 6248402"/>
              <a:gd name="connsiteY12" fmla="*/ 3918858 h 6731154"/>
              <a:gd name="connsiteX13" fmla="*/ 2342606 w 6248402"/>
              <a:gd name="connsiteY13" fmla="*/ 5090161 h 6731154"/>
              <a:gd name="connsiteX14" fmla="*/ 1171303 w 6248402"/>
              <a:gd name="connsiteY14" fmla="*/ 6261464 h 6731154"/>
              <a:gd name="connsiteX15" fmla="*/ 0 w 6248402"/>
              <a:gd name="connsiteY15" fmla="*/ 5090161 h 6731154"/>
              <a:gd name="connsiteX16" fmla="*/ 5077099 w 6248402"/>
              <a:gd name="connsiteY16" fmla="*/ 2595155 h 6731154"/>
              <a:gd name="connsiteX17" fmla="*/ 6248402 w 6248402"/>
              <a:gd name="connsiteY17" fmla="*/ 3766458 h 6731154"/>
              <a:gd name="connsiteX18" fmla="*/ 5077099 w 6248402"/>
              <a:gd name="connsiteY18" fmla="*/ 4937761 h 6731154"/>
              <a:gd name="connsiteX19" fmla="*/ 3905796 w 6248402"/>
              <a:gd name="connsiteY19" fmla="*/ 3766458 h 6731154"/>
              <a:gd name="connsiteX20" fmla="*/ 2473235 w 6248402"/>
              <a:gd name="connsiteY20" fmla="*/ 2595155 h 6731154"/>
              <a:gd name="connsiteX21" fmla="*/ 3644538 w 6248402"/>
              <a:gd name="connsiteY21" fmla="*/ 3766458 h 6731154"/>
              <a:gd name="connsiteX22" fmla="*/ 2473235 w 6248402"/>
              <a:gd name="connsiteY22" fmla="*/ 4937761 h 6731154"/>
              <a:gd name="connsiteX23" fmla="*/ 1301932 w 6248402"/>
              <a:gd name="connsiteY23" fmla="*/ 3766458 h 6731154"/>
              <a:gd name="connsiteX24" fmla="*/ 3775167 w 6248402"/>
              <a:gd name="connsiteY24" fmla="*/ 1323703 h 6731154"/>
              <a:gd name="connsiteX25" fmla="*/ 4946470 w 6248402"/>
              <a:gd name="connsiteY25" fmla="*/ 2495007 h 6731154"/>
              <a:gd name="connsiteX26" fmla="*/ 3775167 w 6248402"/>
              <a:gd name="connsiteY26" fmla="*/ 3666309 h 6731154"/>
              <a:gd name="connsiteX27" fmla="*/ 2603864 w 6248402"/>
              <a:gd name="connsiteY27" fmla="*/ 2495007 h 6731154"/>
              <a:gd name="connsiteX28" fmla="*/ 1171303 w 6248402"/>
              <a:gd name="connsiteY28" fmla="*/ 1323703 h 6731154"/>
              <a:gd name="connsiteX29" fmla="*/ 2342606 w 6248402"/>
              <a:gd name="connsiteY29" fmla="*/ 2495007 h 6731154"/>
              <a:gd name="connsiteX30" fmla="*/ 1171303 w 6248402"/>
              <a:gd name="connsiteY30" fmla="*/ 3666309 h 6731154"/>
              <a:gd name="connsiteX31" fmla="*/ 0 w 6248402"/>
              <a:gd name="connsiteY31" fmla="*/ 2495007 h 6731154"/>
              <a:gd name="connsiteX32" fmla="*/ 5077099 w 6248402"/>
              <a:gd name="connsiteY32" fmla="*/ 0 h 6731154"/>
              <a:gd name="connsiteX33" fmla="*/ 6248402 w 6248402"/>
              <a:gd name="connsiteY33" fmla="*/ 1171303 h 6731154"/>
              <a:gd name="connsiteX34" fmla="*/ 5077099 w 6248402"/>
              <a:gd name="connsiteY34" fmla="*/ 2342606 h 6731154"/>
              <a:gd name="connsiteX35" fmla="*/ 3905796 w 6248402"/>
              <a:gd name="connsiteY35" fmla="*/ 1171303 h 6731154"/>
              <a:gd name="connsiteX36" fmla="*/ 2473235 w 6248402"/>
              <a:gd name="connsiteY36" fmla="*/ 0 h 6731154"/>
              <a:gd name="connsiteX37" fmla="*/ 3644538 w 6248402"/>
              <a:gd name="connsiteY37" fmla="*/ 1171303 h 6731154"/>
              <a:gd name="connsiteX38" fmla="*/ 2473235 w 6248402"/>
              <a:gd name="connsiteY38" fmla="*/ 2342606 h 6731154"/>
              <a:gd name="connsiteX39" fmla="*/ 1301932 w 6248402"/>
              <a:gd name="connsiteY39" fmla="*/ 1171303 h 6731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248402" h="6731154">
                <a:moveTo>
                  <a:pt x="1180828" y="6542589"/>
                </a:moveTo>
                <a:lnTo>
                  <a:pt x="1369393" y="6731154"/>
                </a:lnTo>
                <a:lnTo>
                  <a:pt x="992263" y="6731154"/>
                </a:lnTo>
                <a:close/>
                <a:moveTo>
                  <a:pt x="2482760" y="5218886"/>
                </a:moveTo>
                <a:lnTo>
                  <a:pt x="3654063" y="6390189"/>
                </a:lnTo>
                <a:lnTo>
                  <a:pt x="3313098" y="6731154"/>
                </a:lnTo>
                <a:lnTo>
                  <a:pt x="1652422" y="6731154"/>
                </a:lnTo>
                <a:lnTo>
                  <a:pt x="1311457" y="6390189"/>
                </a:lnTo>
                <a:close/>
                <a:moveTo>
                  <a:pt x="3775167" y="3918858"/>
                </a:moveTo>
                <a:lnTo>
                  <a:pt x="4946470" y="5090161"/>
                </a:lnTo>
                <a:lnTo>
                  <a:pt x="3775167" y="6261464"/>
                </a:lnTo>
                <a:lnTo>
                  <a:pt x="2603864" y="5090161"/>
                </a:lnTo>
                <a:close/>
                <a:moveTo>
                  <a:pt x="1171303" y="3918858"/>
                </a:moveTo>
                <a:lnTo>
                  <a:pt x="2342606" y="5090161"/>
                </a:lnTo>
                <a:lnTo>
                  <a:pt x="1171303" y="6261464"/>
                </a:lnTo>
                <a:lnTo>
                  <a:pt x="0" y="5090161"/>
                </a:lnTo>
                <a:close/>
                <a:moveTo>
                  <a:pt x="5077099" y="2595155"/>
                </a:moveTo>
                <a:lnTo>
                  <a:pt x="6248402" y="3766458"/>
                </a:lnTo>
                <a:lnTo>
                  <a:pt x="5077099" y="4937761"/>
                </a:lnTo>
                <a:lnTo>
                  <a:pt x="3905796" y="3766458"/>
                </a:lnTo>
                <a:close/>
                <a:moveTo>
                  <a:pt x="2473235" y="2595155"/>
                </a:moveTo>
                <a:lnTo>
                  <a:pt x="3644538" y="3766458"/>
                </a:lnTo>
                <a:lnTo>
                  <a:pt x="2473235" y="4937761"/>
                </a:lnTo>
                <a:lnTo>
                  <a:pt x="1301932" y="3766458"/>
                </a:lnTo>
                <a:close/>
                <a:moveTo>
                  <a:pt x="3775167" y="1323703"/>
                </a:moveTo>
                <a:lnTo>
                  <a:pt x="4946470" y="2495007"/>
                </a:lnTo>
                <a:lnTo>
                  <a:pt x="3775167" y="3666309"/>
                </a:lnTo>
                <a:lnTo>
                  <a:pt x="2603864" y="2495007"/>
                </a:lnTo>
                <a:close/>
                <a:moveTo>
                  <a:pt x="1171303" y="1323703"/>
                </a:moveTo>
                <a:lnTo>
                  <a:pt x="2342606" y="2495007"/>
                </a:lnTo>
                <a:lnTo>
                  <a:pt x="1171303" y="3666309"/>
                </a:lnTo>
                <a:lnTo>
                  <a:pt x="0" y="2495007"/>
                </a:lnTo>
                <a:close/>
                <a:moveTo>
                  <a:pt x="5077099" y="0"/>
                </a:moveTo>
                <a:lnTo>
                  <a:pt x="6248402" y="1171303"/>
                </a:lnTo>
                <a:lnTo>
                  <a:pt x="5077099" y="2342606"/>
                </a:lnTo>
                <a:lnTo>
                  <a:pt x="3905796" y="1171303"/>
                </a:lnTo>
                <a:close/>
                <a:moveTo>
                  <a:pt x="2473235" y="0"/>
                </a:moveTo>
                <a:lnTo>
                  <a:pt x="3644538" y="1171303"/>
                </a:lnTo>
                <a:lnTo>
                  <a:pt x="2473235" y="2342606"/>
                </a:lnTo>
                <a:lnTo>
                  <a:pt x="1301932" y="1171303"/>
                </a:lnTo>
                <a:close/>
              </a:path>
            </a:pathLst>
          </a:custGeom>
          <a:solidFill>
            <a:schemeClr val="bg1">
              <a:lumMod val="95000"/>
            </a:schemeClr>
          </a:solidFill>
          <a:ln w="12700">
            <a:noFill/>
          </a:ln>
        </p:spPr>
        <p:txBody>
          <a:bodyPr wrap="square" anchor="ctr">
            <a:noAutofit/>
          </a:bodyP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2961880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04451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54A41B6F-0B5A-4314-8E6A-AA3960BCF10F}"/>
              </a:ext>
            </a:extLst>
          </p:cNvPr>
          <p:cNvGrpSpPr/>
          <p:nvPr userDrawn="1"/>
        </p:nvGrpSpPr>
        <p:grpSpPr>
          <a:xfrm>
            <a:off x="729449" y="1780758"/>
            <a:ext cx="2449180" cy="4305530"/>
            <a:chOff x="445712" y="1449040"/>
            <a:chExt cx="2113018" cy="3924176"/>
          </a:xfrm>
        </p:grpSpPr>
        <p:sp>
          <p:nvSpPr>
            <p:cNvPr id="6" name="Rounded Rectangle 4">
              <a:extLst>
                <a:ext uri="{FF2B5EF4-FFF2-40B4-BE49-F238E27FC236}">
                  <a16:creationId xmlns:a16="http://schemas.microsoft.com/office/drawing/2014/main" id="{703E15B8-6CE8-4239-8540-4DB466536A91}"/>
                </a:ext>
              </a:extLst>
            </p:cNvPr>
            <p:cNvSpPr/>
            <p:nvPr userDrawn="1"/>
          </p:nvSpPr>
          <p:spPr>
            <a:xfrm>
              <a:off x="445712" y="1449040"/>
              <a:ext cx="2113018" cy="3924176"/>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dirty="0"/>
            </a:p>
          </p:txBody>
        </p:sp>
        <p:sp>
          <p:nvSpPr>
            <p:cNvPr id="7" name="Rectangle 5">
              <a:extLst>
                <a:ext uri="{FF2B5EF4-FFF2-40B4-BE49-F238E27FC236}">
                  <a16:creationId xmlns:a16="http://schemas.microsoft.com/office/drawing/2014/main" id="{39CA128A-BAAF-43EE-A61E-48F072F23C46}"/>
                </a:ext>
              </a:extLst>
            </p:cNvPr>
            <p:cNvSpPr/>
            <p:nvPr userDrawn="1"/>
          </p:nvSpPr>
          <p:spPr>
            <a:xfrm>
              <a:off x="1379920" y="1650572"/>
              <a:ext cx="216024" cy="34350"/>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nvGrpSpPr>
            <p:cNvPr id="8" name="Group 6">
              <a:extLst>
                <a:ext uri="{FF2B5EF4-FFF2-40B4-BE49-F238E27FC236}">
                  <a16:creationId xmlns:a16="http://schemas.microsoft.com/office/drawing/2014/main" id="{9AFF85CE-C02B-4B53-AFD3-06E942BAC819}"/>
                </a:ext>
              </a:extLst>
            </p:cNvPr>
            <p:cNvGrpSpPr/>
            <p:nvPr userDrawn="1"/>
          </p:nvGrpSpPr>
          <p:grpSpPr>
            <a:xfrm>
              <a:off x="1407705" y="5045834"/>
              <a:ext cx="211967" cy="211967"/>
              <a:chOff x="1549420" y="5712364"/>
              <a:chExt cx="312583" cy="312583"/>
            </a:xfrm>
          </p:grpSpPr>
          <p:sp>
            <p:nvSpPr>
              <p:cNvPr id="9" name="Oval 7">
                <a:extLst>
                  <a:ext uri="{FF2B5EF4-FFF2-40B4-BE49-F238E27FC236}">
                    <a16:creationId xmlns:a16="http://schemas.microsoft.com/office/drawing/2014/main" id="{F77DADA6-39EA-4F49-BF69-B54981F43A93}"/>
                  </a:ext>
                </a:extLst>
              </p:cNvPr>
              <p:cNvSpPr/>
              <p:nvPr userDrawn="1"/>
            </p:nvSpPr>
            <p:spPr>
              <a:xfrm>
                <a:off x="1549420" y="5712364"/>
                <a:ext cx="312583" cy="312583"/>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10" name="Rounded Rectangle 8">
                <a:extLst>
                  <a:ext uri="{FF2B5EF4-FFF2-40B4-BE49-F238E27FC236}">
                    <a16:creationId xmlns:a16="http://schemas.microsoft.com/office/drawing/2014/main" id="{414D168B-29C2-4210-B545-06CBEEFEF1C5}"/>
                  </a:ext>
                </a:extLst>
              </p:cNvPr>
              <p:cNvSpPr/>
              <p:nvPr userDrawn="1"/>
            </p:nvSpPr>
            <p:spPr>
              <a:xfrm>
                <a:off x="1634225" y="5796647"/>
                <a:ext cx="142969" cy="144016"/>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sp>
        <p:nvSpPr>
          <p:cNvPr id="11" name="Picture Placeholder 2">
            <a:extLst>
              <a:ext uri="{FF2B5EF4-FFF2-40B4-BE49-F238E27FC236}">
                <a16:creationId xmlns:a16="http://schemas.microsoft.com/office/drawing/2014/main" id="{6E6B1B6C-6A71-4B3B-A6B5-56A8DB4074E0}"/>
              </a:ext>
            </a:extLst>
          </p:cNvPr>
          <p:cNvSpPr>
            <a:spLocks noGrp="1"/>
          </p:cNvSpPr>
          <p:nvPr>
            <p:ph type="pic" idx="15" hasCustomPrompt="1"/>
          </p:nvPr>
        </p:nvSpPr>
        <p:spPr>
          <a:xfrm>
            <a:off x="877656" y="2102271"/>
            <a:ext cx="2152765" cy="3562112"/>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12" name="Text Placeholder 9">
            <a:extLst>
              <a:ext uri="{FF2B5EF4-FFF2-40B4-BE49-F238E27FC236}">
                <a16:creationId xmlns:a16="http://schemas.microsoft.com/office/drawing/2014/main" id="{7AACC8C0-0D02-450C-A4FB-05C1A86E40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199585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52834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90"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9" r:id="rId15"/>
    <p:sldLayoutId id="2147483688" r:id="rId16"/>
    <p:sldLayoutId id="2147483687" r:id="rId17"/>
    <p:sldLayoutId id="2147483671" r:id="rId18"/>
    <p:sldLayoutId id="2147483672"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C455B2A-3D1B-4F98-ACA5-C72C064015F6}"/>
              </a:ext>
            </a:extLst>
          </p:cNvPr>
          <p:cNvGrpSpPr/>
          <p:nvPr/>
        </p:nvGrpSpPr>
        <p:grpSpPr>
          <a:xfrm>
            <a:off x="6541791" y="1841500"/>
            <a:ext cx="5268493" cy="2391472"/>
            <a:chOff x="6894142" y="2094030"/>
            <a:chExt cx="4777152" cy="1992066"/>
          </a:xfrm>
        </p:grpSpPr>
        <p:sp>
          <p:nvSpPr>
            <p:cNvPr id="8" name="TextBox 7">
              <a:extLst>
                <a:ext uri="{FF2B5EF4-FFF2-40B4-BE49-F238E27FC236}">
                  <a16:creationId xmlns:a16="http://schemas.microsoft.com/office/drawing/2014/main" id="{5CF5BDA4-10C7-46A6-AC30-523A3FC438AC}"/>
                </a:ext>
              </a:extLst>
            </p:cNvPr>
            <p:cNvSpPr txBox="1"/>
            <p:nvPr/>
          </p:nvSpPr>
          <p:spPr>
            <a:xfrm>
              <a:off x="6894142" y="2094030"/>
              <a:ext cx="4777152" cy="1569660"/>
            </a:xfrm>
            <a:prstGeom prst="rect">
              <a:avLst/>
            </a:prstGeom>
            <a:noFill/>
          </p:spPr>
          <p:txBody>
            <a:bodyPr wrap="square" rtlCol="0" anchor="ctr">
              <a:spAutoFit/>
            </a:bodyPr>
            <a:lstStyle/>
            <a:p>
              <a:r>
                <a:rPr lang="en-US" altLang="ko-KR" sz="4800" b="1" dirty="0">
                  <a:solidFill>
                    <a:schemeClr val="bg1"/>
                  </a:solidFill>
                  <a:latin typeface="+mj-lt"/>
                  <a:cs typeface="Arial" pitchFamily="34" charset="0"/>
                </a:rPr>
                <a:t>Project 3: </a:t>
              </a:r>
              <a:r>
                <a:rPr lang="en-US" sz="4800" b="1" i="0" dirty="0" err="1">
                  <a:solidFill>
                    <a:schemeClr val="bg1"/>
                  </a:solidFill>
                  <a:effectLst/>
                  <a:latin typeface="+mj-lt"/>
                </a:rPr>
                <a:t>KitsuneCoin</a:t>
              </a:r>
              <a:r>
                <a:rPr lang="en-US" altLang="ko-KR" sz="4800" b="1" dirty="0">
                  <a:solidFill>
                    <a:schemeClr val="bg1"/>
                  </a:solidFill>
                  <a:latin typeface="+mj-lt"/>
                  <a:cs typeface="Arial" pitchFamily="34" charset="0"/>
                </a:rPr>
                <a:t> </a:t>
              </a:r>
            </a:p>
          </p:txBody>
        </p:sp>
        <p:sp>
          <p:nvSpPr>
            <p:cNvPr id="9" name="TextBox 8">
              <a:extLst>
                <a:ext uri="{FF2B5EF4-FFF2-40B4-BE49-F238E27FC236}">
                  <a16:creationId xmlns:a16="http://schemas.microsoft.com/office/drawing/2014/main" id="{C062103B-F514-4BE9-B5B2-C13878D2FE7C}"/>
                </a:ext>
              </a:extLst>
            </p:cNvPr>
            <p:cNvSpPr txBox="1"/>
            <p:nvPr/>
          </p:nvSpPr>
          <p:spPr>
            <a:xfrm>
              <a:off x="6894198" y="3530513"/>
              <a:ext cx="4777096" cy="555583"/>
            </a:xfrm>
            <a:prstGeom prst="rect">
              <a:avLst/>
            </a:prstGeom>
            <a:noFill/>
          </p:spPr>
          <p:txBody>
            <a:bodyPr wrap="square" rtlCol="0" anchor="ctr">
              <a:spAutoFit/>
            </a:bodyPr>
            <a:lstStyle/>
            <a:p>
              <a:r>
                <a:rPr lang="en-US" altLang="ko-KR" sz="1867" dirty="0">
                  <a:solidFill>
                    <a:schemeClr val="bg1"/>
                  </a:solidFill>
                  <a:cs typeface="Arial" pitchFamily="34" charset="0"/>
                </a:rPr>
                <a:t>Peter </a:t>
              </a:r>
              <a:r>
                <a:rPr lang="en-US" altLang="ko-KR" sz="1867" dirty="0" err="1">
                  <a:solidFill>
                    <a:schemeClr val="bg1"/>
                  </a:solidFill>
                  <a:cs typeface="Arial" pitchFamily="34" charset="0"/>
                </a:rPr>
                <a:t>DiBona</a:t>
              </a:r>
              <a:r>
                <a:rPr lang="en-US" altLang="ko-KR" sz="1867" dirty="0">
                  <a:solidFill>
                    <a:schemeClr val="bg1"/>
                  </a:solidFill>
                  <a:cs typeface="Arial" pitchFamily="34" charset="0"/>
                </a:rPr>
                <a:t>, Erik Larson, John Melvin, Pradeep </a:t>
              </a:r>
              <a:r>
                <a:rPr lang="en-US" altLang="ko-KR" sz="1867" dirty="0" err="1">
                  <a:solidFill>
                    <a:schemeClr val="bg1"/>
                  </a:solidFill>
                  <a:cs typeface="Arial" pitchFamily="34" charset="0"/>
                </a:rPr>
                <a:t>Dahal</a:t>
              </a:r>
              <a:r>
                <a:rPr lang="en-US" altLang="ko-KR" sz="1867" dirty="0">
                  <a:solidFill>
                    <a:schemeClr val="bg1"/>
                  </a:solidFill>
                  <a:cs typeface="Arial" pitchFamily="34" charset="0"/>
                </a:rPr>
                <a:t> and Alek Birkeland</a:t>
              </a:r>
              <a:endParaRPr lang="ko-KR" altLang="en-US" sz="1867" dirty="0">
                <a:solidFill>
                  <a:schemeClr val="bg1"/>
                </a:solidFill>
                <a:cs typeface="Arial" pitchFamily="34" charset="0"/>
              </a:endParaRPr>
            </a:p>
          </p:txBody>
        </p:sp>
      </p:grpSp>
    </p:spTree>
    <p:extLst>
      <p:ext uri="{BB962C8B-B14F-4D97-AF65-F5344CB8AC3E}">
        <p14:creationId xmlns:p14="http://schemas.microsoft.com/office/powerpoint/2010/main" val="1263764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A4BDA0-C270-4764-9C18-A593BCE2C965}"/>
              </a:ext>
            </a:extLst>
          </p:cNvPr>
          <p:cNvSpPr txBox="1"/>
          <p:nvPr/>
        </p:nvSpPr>
        <p:spPr>
          <a:xfrm>
            <a:off x="740317" y="759042"/>
            <a:ext cx="3439886" cy="923330"/>
          </a:xfrm>
          <a:prstGeom prst="rect">
            <a:avLst/>
          </a:prstGeom>
          <a:noFill/>
        </p:spPr>
        <p:txBody>
          <a:bodyPr wrap="square" rtlCol="0" anchor="ctr">
            <a:spAutoFit/>
          </a:bodyPr>
          <a:lstStyle/>
          <a:p>
            <a:r>
              <a:rPr lang="en-US" altLang="ko-KR" sz="5400" dirty="0">
                <a:solidFill>
                  <a:schemeClr val="bg1"/>
                </a:solidFill>
                <a:cs typeface="Arial" pitchFamily="34" charset="0"/>
              </a:rPr>
              <a:t>Goals</a:t>
            </a:r>
            <a:endParaRPr lang="ko-KR" altLang="en-US" sz="5400" dirty="0">
              <a:solidFill>
                <a:schemeClr val="bg1"/>
              </a:solidFill>
              <a:cs typeface="Arial" pitchFamily="34" charset="0"/>
            </a:endParaRPr>
          </a:p>
        </p:txBody>
      </p:sp>
      <p:grpSp>
        <p:nvGrpSpPr>
          <p:cNvPr id="11" name="Group 10">
            <a:extLst>
              <a:ext uri="{FF2B5EF4-FFF2-40B4-BE49-F238E27FC236}">
                <a16:creationId xmlns:a16="http://schemas.microsoft.com/office/drawing/2014/main" id="{6F556014-99F2-413F-BA74-B604762B66FA}"/>
              </a:ext>
            </a:extLst>
          </p:cNvPr>
          <p:cNvGrpSpPr/>
          <p:nvPr/>
        </p:nvGrpSpPr>
        <p:grpSpPr>
          <a:xfrm flipV="1">
            <a:off x="3642230" y="895350"/>
            <a:ext cx="7919927" cy="5200650"/>
            <a:chOff x="2995646" y="448561"/>
            <a:chExt cx="8566511" cy="5919461"/>
          </a:xfrm>
        </p:grpSpPr>
        <p:cxnSp>
          <p:nvCxnSpPr>
            <p:cNvPr id="12" name="Straight Connector 11">
              <a:extLst>
                <a:ext uri="{FF2B5EF4-FFF2-40B4-BE49-F238E27FC236}">
                  <a16:creationId xmlns:a16="http://schemas.microsoft.com/office/drawing/2014/main" id="{BD014B18-BA7E-475C-B97A-1C458E8F3644}"/>
                </a:ext>
              </a:extLst>
            </p:cNvPr>
            <p:cNvCxnSpPr>
              <a:cxnSpLocks/>
            </p:cNvCxnSpPr>
            <p:nvPr/>
          </p:nvCxnSpPr>
          <p:spPr>
            <a:xfrm flipV="1">
              <a:off x="4361457" y="448561"/>
              <a:ext cx="0" cy="4873075"/>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59A2D06-9F89-464F-98C2-9BABA2CE2E15}"/>
                </a:ext>
              </a:extLst>
            </p:cNvPr>
            <p:cNvCxnSpPr>
              <a:cxnSpLocks/>
            </p:cNvCxnSpPr>
            <p:nvPr/>
          </p:nvCxnSpPr>
          <p:spPr>
            <a:xfrm flipH="1">
              <a:off x="4361457" y="477136"/>
              <a:ext cx="718165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256552C-DCF3-4A68-B9A4-645E85E698BF}"/>
                </a:ext>
              </a:extLst>
            </p:cNvPr>
            <p:cNvCxnSpPr>
              <a:cxnSpLocks/>
            </p:cNvCxnSpPr>
            <p:nvPr/>
          </p:nvCxnSpPr>
          <p:spPr>
            <a:xfrm flipV="1">
              <a:off x="11543107" y="448561"/>
              <a:ext cx="0" cy="589621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9EDD73A-0B0E-4B3D-BB0A-254E6E118D5A}"/>
                </a:ext>
              </a:extLst>
            </p:cNvPr>
            <p:cNvCxnSpPr>
              <a:cxnSpLocks/>
            </p:cNvCxnSpPr>
            <p:nvPr/>
          </p:nvCxnSpPr>
          <p:spPr>
            <a:xfrm flipH="1">
              <a:off x="2995646" y="6354750"/>
              <a:ext cx="8566511" cy="13272"/>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 name="Rectangle 16">
            <a:extLst>
              <a:ext uri="{FF2B5EF4-FFF2-40B4-BE49-F238E27FC236}">
                <a16:creationId xmlns:a16="http://schemas.microsoft.com/office/drawing/2014/main" id="{EC13879F-D3DB-463F-BF1F-003E841B15E9}"/>
              </a:ext>
            </a:extLst>
          </p:cNvPr>
          <p:cNvSpPr/>
          <p:nvPr/>
        </p:nvSpPr>
        <p:spPr>
          <a:xfrm>
            <a:off x="4563871" y="1527679"/>
            <a:ext cx="682161" cy="682161"/>
          </a:xfrm>
          <a:prstGeom prst="rect">
            <a:avLst/>
          </a:prstGeom>
          <a:solidFill>
            <a:schemeClr val="accent1"/>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7536AA1E-6C24-4A66-AAB7-35782BD9DEDB}"/>
              </a:ext>
            </a:extLst>
          </p:cNvPr>
          <p:cNvSpPr/>
          <p:nvPr/>
        </p:nvSpPr>
        <p:spPr>
          <a:xfrm>
            <a:off x="4563871" y="2662622"/>
            <a:ext cx="682161" cy="682161"/>
          </a:xfrm>
          <a:prstGeom prst="rect">
            <a:avLst/>
          </a:prstGeom>
          <a:solidFill>
            <a:schemeClr val="accent2"/>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222BD605-3547-4DD5-A740-98710E11C632}"/>
              </a:ext>
            </a:extLst>
          </p:cNvPr>
          <p:cNvSpPr/>
          <p:nvPr/>
        </p:nvSpPr>
        <p:spPr>
          <a:xfrm>
            <a:off x="4563871" y="3797565"/>
            <a:ext cx="682161" cy="682161"/>
          </a:xfrm>
          <a:prstGeom prst="rect">
            <a:avLst/>
          </a:prstGeom>
          <a:solidFill>
            <a:schemeClr val="accent3"/>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E3ED01D0-912E-4294-B392-81E77C41E575}"/>
              </a:ext>
            </a:extLst>
          </p:cNvPr>
          <p:cNvSpPr/>
          <p:nvPr/>
        </p:nvSpPr>
        <p:spPr>
          <a:xfrm>
            <a:off x="4563871" y="4932508"/>
            <a:ext cx="682161" cy="682161"/>
          </a:xfrm>
          <a:prstGeom prst="rect">
            <a:avLst/>
          </a:prstGeom>
          <a:solidFill>
            <a:schemeClr val="accent4"/>
          </a:solidFill>
          <a:ln w="444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Box 20">
            <a:extLst>
              <a:ext uri="{FF2B5EF4-FFF2-40B4-BE49-F238E27FC236}">
                <a16:creationId xmlns:a16="http://schemas.microsoft.com/office/drawing/2014/main" id="{7D323EF9-0205-4F9F-B8A5-5E090FAAA34A}"/>
              </a:ext>
            </a:extLst>
          </p:cNvPr>
          <p:cNvSpPr txBox="1"/>
          <p:nvPr/>
        </p:nvSpPr>
        <p:spPr>
          <a:xfrm>
            <a:off x="4563871" y="1636205"/>
            <a:ext cx="682160"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01</a:t>
            </a:r>
            <a:endParaRPr lang="ko-KR" altLang="en-US" sz="2400" b="1" dirty="0">
              <a:solidFill>
                <a:schemeClr val="bg1"/>
              </a:solidFill>
              <a:cs typeface="Arial" pitchFamily="34" charset="0"/>
            </a:endParaRPr>
          </a:p>
        </p:txBody>
      </p:sp>
      <p:sp>
        <p:nvSpPr>
          <p:cNvPr id="22" name="TextBox 21">
            <a:extLst>
              <a:ext uri="{FF2B5EF4-FFF2-40B4-BE49-F238E27FC236}">
                <a16:creationId xmlns:a16="http://schemas.microsoft.com/office/drawing/2014/main" id="{16ACC078-23C6-4647-8F57-42B1FBF321FC}"/>
              </a:ext>
            </a:extLst>
          </p:cNvPr>
          <p:cNvSpPr txBox="1"/>
          <p:nvPr/>
        </p:nvSpPr>
        <p:spPr>
          <a:xfrm>
            <a:off x="4563871" y="2775123"/>
            <a:ext cx="682160"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02</a:t>
            </a:r>
            <a:endParaRPr lang="ko-KR" altLang="en-US" sz="2400" b="1" dirty="0">
              <a:solidFill>
                <a:schemeClr val="bg1"/>
              </a:solidFill>
              <a:cs typeface="Arial" pitchFamily="34" charset="0"/>
            </a:endParaRPr>
          </a:p>
        </p:txBody>
      </p:sp>
      <p:sp>
        <p:nvSpPr>
          <p:cNvPr id="23" name="TextBox 22">
            <a:extLst>
              <a:ext uri="{FF2B5EF4-FFF2-40B4-BE49-F238E27FC236}">
                <a16:creationId xmlns:a16="http://schemas.microsoft.com/office/drawing/2014/main" id="{D72A56DB-EE39-4CB4-B347-86EF0DCB3AF7}"/>
              </a:ext>
            </a:extLst>
          </p:cNvPr>
          <p:cNvSpPr txBox="1"/>
          <p:nvPr/>
        </p:nvSpPr>
        <p:spPr>
          <a:xfrm>
            <a:off x="4563871" y="3914041"/>
            <a:ext cx="682160"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03</a:t>
            </a:r>
            <a:endParaRPr lang="ko-KR" altLang="en-US" sz="2400" b="1" dirty="0">
              <a:solidFill>
                <a:schemeClr val="bg1"/>
              </a:solidFill>
              <a:cs typeface="Arial" pitchFamily="34" charset="0"/>
            </a:endParaRPr>
          </a:p>
        </p:txBody>
      </p:sp>
      <p:sp>
        <p:nvSpPr>
          <p:cNvPr id="24" name="TextBox 23">
            <a:extLst>
              <a:ext uri="{FF2B5EF4-FFF2-40B4-BE49-F238E27FC236}">
                <a16:creationId xmlns:a16="http://schemas.microsoft.com/office/drawing/2014/main" id="{8FBED384-120E-4CE6-9BEB-99332F464629}"/>
              </a:ext>
            </a:extLst>
          </p:cNvPr>
          <p:cNvSpPr txBox="1"/>
          <p:nvPr/>
        </p:nvSpPr>
        <p:spPr>
          <a:xfrm>
            <a:off x="4563871" y="5052958"/>
            <a:ext cx="682160" cy="461665"/>
          </a:xfrm>
          <a:prstGeom prst="rect">
            <a:avLst/>
          </a:prstGeom>
          <a:noFill/>
        </p:spPr>
        <p:txBody>
          <a:bodyPr wrap="square" lIns="108000" rIns="108000" rtlCol="0">
            <a:spAutoFit/>
          </a:bodyPr>
          <a:lstStyle/>
          <a:p>
            <a:pPr algn="ctr"/>
            <a:r>
              <a:rPr lang="en-US" altLang="ko-KR" sz="2400" b="1" dirty="0">
                <a:solidFill>
                  <a:schemeClr val="bg1"/>
                </a:solidFill>
                <a:cs typeface="Arial" pitchFamily="34" charset="0"/>
              </a:rPr>
              <a:t>04</a:t>
            </a:r>
            <a:endParaRPr lang="ko-KR" altLang="en-US" sz="2400" b="1" dirty="0">
              <a:solidFill>
                <a:schemeClr val="bg1"/>
              </a:solidFill>
              <a:cs typeface="Arial" pitchFamily="34" charset="0"/>
            </a:endParaRPr>
          </a:p>
        </p:txBody>
      </p:sp>
      <p:grpSp>
        <p:nvGrpSpPr>
          <p:cNvPr id="2" name="Group 1">
            <a:extLst>
              <a:ext uri="{FF2B5EF4-FFF2-40B4-BE49-F238E27FC236}">
                <a16:creationId xmlns:a16="http://schemas.microsoft.com/office/drawing/2014/main" id="{564B11D4-8792-4129-9386-778220BB9997}"/>
              </a:ext>
            </a:extLst>
          </p:cNvPr>
          <p:cNvGrpSpPr/>
          <p:nvPr/>
        </p:nvGrpSpPr>
        <p:grpSpPr>
          <a:xfrm>
            <a:off x="5507819" y="1823231"/>
            <a:ext cx="5616634" cy="2010437"/>
            <a:chOff x="5643099" y="2176102"/>
            <a:chExt cx="4659316" cy="2010437"/>
          </a:xfrm>
        </p:grpSpPr>
        <p:sp>
          <p:nvSpPr>
            <p:cNvPr id="25" name="TextBox 24">
              <a:extLst>
                <a:ext uri="{FF2B5EF4-FFF2-40B4-BE49-F238E27FC236}">
                  <a16:creationId xmlns:a16="http://schemas.microsoft.com/office/drawing/2014/main" id="{FDFAFFC2-49C2-42CC-B247-699946E3A89B}"/>
                </a:ext>
              </a:extLst>
            </p:cNvPr>
            <p:cNvSpPr txBox="1"/>
            <p:nvPr/>
          </p:nvSpPr>
          <p:spPr>
            <a:xfrm>
              <a:off x="5794723" y="2176102"/>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26" name="TextBox 25">
              <a:extLst>
                <a:ext uri="{FF2B5EF4-FFF2-40B4-BE49-F238E27FC236}">
                  <a16:creationId xmlns:a16="http://schemas.microsoft.com/office/drawing/2014/main" id="{84237A53-2FA2-41CA-A145-17EF09ABAB64}"/>
                </a:ext>
              </a:extLst>
            </p:cNvPr>
            <p:cNvSpPr txBox="1"/>
            <p:nvPr/>
          </p:nvSpPr>
          <p:spPr>
            <a:xfrm>
              <a:off x="5643099" y="2847711"/>
              <a:ext cx="4507692" cy="1338828"/>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Create NFT </a:t>
              </a:r>
              <a:r>
                <a:rPr lang="en-US" altLang="ko-KR" sz="2700" b="1" dirty="0" err="1">
                  <a:solidFill>
                    <a:schemeClr val="bg1"/>
                  </a:solidFill>
                  <a:cs typeface="Arial" pitchFamily="34" charset="0"/>
                </a:rPr>
                <a:t>DApp</a:t>
              </a:r>
              <a:r>
                <a:rPr lang="en-US" altLang="ko-KR" sz="2700" b="1" dirty="0">
                  <a:solidFill>
                    <a:schemeClr val="bg1"/>
                  </a:solidFill>
                  <a:cs typeface="Arial" pitchFamily="34" charset="0"/>
                </a:rPr>
                <a:t> with a rewards based game component. </a:t>
              </a:r>
              <a:endParaRPr lang="ko-KR" altLang="en-US" sz="2700" b="1" dirty="0">
                <a:solidFill>
                  <a:schemeClr val="bg1"/>
                </a:solidFill>
                <a:cs typeface="Arial" pitchFamily="34" charset="0"/>
              </a:endParaRPr>
            </a:p>
          </p:txBody>
        </p:sp>
      </p:grpSp>
      <p:grpSp>
        <p:nvGrpSpPr>
          <p:cNvPr id="27" name="Group 26">
            <a:extLst>
              <a:ext uri="{FF2B5EF4-FFF2-40B4-BE49-F238E27FC236}">
                <a16:creationId xmlns:a16="http://schemas.microsoft.com/office/drawing/2014/main" id="{5ACC5C08-09CB-4C85-B4BC-4DF93628723A}"/>
              </a:ext>
            </a:extLst>
          </p:cNvPr>
          <p:cNvGrpSpPr/>
          <p:nvPr/>
        </p:nvGrpSpPr>
        <p:grpSpPr>
          <a:xfrm>
            <a:off x="5495678" y="3873572"/>
            <a:ext cx="5458139" cy="641101"/>
            <a:chOff x="5774580" y="1812000"/>
            <a:chExt cx="4527835" cy="641101"/>
          </a:xfrm>
        </p:grpSpPr>
        <p:sp>
          <p:nvSpPr>
            <p:cNvPr id="28" name="TextBox 27">
              <a:extLst>
                <a:ext uri="{FF2B5EF4-FFF2-40B4-BE49-F238E27FC236}">
                  <a16:creationId xmlns:a16="http://schemas.microsoft.com/office/drawing/2014/main" id="{30A14426-1759-4459-9866-D5612B569E75}"/>
                </a:ext>
              </a:extLst>
            </p:cNvPr>
            <p:cNvSpPr txBox="1"/>
            <p:nvPr/>
          </p:nvSpPr>
          <p:spPr>
            <a:xfrm>
              <a:off x="5794723" y="2176102"/>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29" name="TextBox 28">
              <a:extLst>
                <a:ext uri="{FF2B5EF4-FFF2-40B4-BE49-F238E27FC236}">
                  <a16:creationId xmlns:a16="http://schemas.microsoft.com/office/drawing/2014/main" id="{06E936BF-B642-4621-A95A-690790C2325E}"/>
                </a:ext>
              </a:extLst>
            </p:cNvPr>
            <p:cNvSpPr txBox="1"/>
            <p:nvPr/>
          </p:nvSpPr>
          <p:spPr>
            <a:xfrm>
              <a:off x="5774580" y="181200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Allow users to generate NFTs </a:t>
              </a:r>
              <a:endParaRPr lang="ko-KR" altLang="en-US" sz="2700" b="1" dirty="0">
                <a:solidFill>
                  <a:schemeClr val="bg1"/>
                </a:solidFill>
                <a:cs typeface="Arial" pitchFamily="34" charset="0"/>
              </a:endParaRPr>
            </a:p>
          </p:txBody>
        </p:sp>
      </p:grpSp>
      <p:grpSp>
        <p:nvGrpSpPr>
          <p:cNvPr id="30" name="Group 29">
            <a:extLst>
              <a:ext uri="{FF2B5EF4-FFF2-40B4-BE49-F238E27FC236}">
                <a16:creationId xmlns:a16="http://schemas.microsoft.com/office/drawing/2014/main" id="{645EA75D-1423-4227-96BC-A1982894A774}"/>
              </a:ext>
            </a:extLst>
          </p:cNvPr>
          <p:cNvGrpSpPr/>
          <p:nvPr/>
        </p:nvGrpSpPr>
        <p:grpSpPr>
          <a:xfrm>
            <a:off x="5507820" y="4871384"/>
            <a:ext cx="5433857" cy="923330"/>
            <a:chOff x="5794723" y="1703980"/>
            <a:chExt cx="4507692" cy="923330"/>
          </a:xfrm>
        </p:grpSpPr>
        <p:sp>
          <p:nvSpPr>
            <p:cNvPr id="31" name="TextBox 30">
              <a:extLst>
                <a:ext uri="{FF2B5EF4-FFF2-40B4-BE49-F238E27FC236}">
                  <a16:creationId xmlns:a16="http://schemas.microsoft.com/office/drawing/2014/main" id="{4E735059-0293-46FE-8A81-988E7E056446}"/>
                </a:ext>
              </a:extLst>
            </p:cNvPr>
            <p:cNvSpPr txBox="1"/>
            <p:nvPr/>
          </p:nvSpPr>
          <p:spPr>
            <a:xfrm>
              <a:off x="5794723" y="2176102"/>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32" name="TextBox 31">
              <a:extLst>
                <a:ext uri="{FF2B5EF4-FFF2-40B4-BE49-F238E27FC236}">
                  <a16:creationId xmlns:a16="http://schemas.microsoft.com/office/drawing/2014/main" id="{3F33624B-C3F6-47AA-8AD1-38868154757D}"/>
                </a:ext>
              </a:extLst>
            </p:cNvPr>
            <p:cNvSpPr txBox="1"/>
            <p:nvPr/>
          </p:nvSpPr>
          <p:spPr>
            <a:xfrm>
              <a:off x="5794723" y="1703980"/>
              <a:ext cx="4507692" cy="923330"/>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Users can go on “Quests” which bring in game rewards.</a:t>
              </a:r>
              <a:endParaRPr lang="ko-KR" altLang="en-US" sz="2700" b="1" dirty="0">
                <a:solidFill>
                  <a:schemeClr val="bg1"/>
                </a:solidFill>
                <a:cs typeface="Arial" pitchFamily="34" charset="0"/>
              </a:endParaRPr>
            </a:p>
          </p:txBody>
        </p:sp>
      </p:grpSp>
      <p:grpSp>
        <p:nvGrpSpPr>
          <p:cNvPr id="33" name="Group 32">
            <a:extLst>
              <a:ext uri="{FF2B5EF4-FFF2-40B4-BE49-F238E27FC236}">
                <a16:creationId xmlns:a16="http://schemas.microsoft.com/office/drawing/2014/main" id="{9BA33124-6C8A-4662-8DF7-4503A1343172}"/>
              </a:ext>
            </a:extLst>
          </p:cNvPr>
          <p:cNvGrpSpPr/>
          <p:nvPr/>
        </p:nvGrpSpPr>
        <p:grpSpPr>
          <a:xfrm>
            <a:off x="5708712" y="4775979"/>
            <a:ext cx="5433857" cy="749121"/>
            <a:chOff x="5794723" y="1703980"/>
            <a:chExt cx="4507692" cy="749121"/>
          </a:xfrm>
        </p:grpSpPr>
        <p:sp>
          <p:nvSpPr>
            <p:cNvPr id="34" name="TextBox 33">
              <a:extLst>
                <a:ext uri="{FF2B5EF4-FFF2-40B4-BE49-F238E27FC236}">
                  <a16:creationId xmlns:a16="http://schemas.microsoft.com/office/drawing/2014/main" id="{33BB680D-80F9-4709-9461-27DCDDCD0CA4}"/>
                </a:ext>
              </a:extLst>
            </p:cNvPr>
            <p:cNvSpPr txBox="1"/>
            <p:nvPr/>
          </p:nvSpPr>
          <p:spPr>
            <a:xfrm>
              <a:off x="5794723" y="2176102"/>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35" name="TextBox 34">
              <a:extLst>
                <a:ext uri="{FF2B5EF4-FFF2-40B4-BE49-F238E27FC236}">
                  <a16:creationId xmlns:a16="http://schemas.microsoft.com/office/drawing/2014/main" id="{DCE48A28-ACC0-4F50-BDD7-ED1FE4C66465}"/>
                </a:ext>
              </a:extLst>
            </p:cNvPr>
            <p:cNvSpPr txBox="1"/>
            <p:nvPr/>
          </p:nvSpPr>
          <p:spPr>
            <a:xfrm>
              <a:off x="5794723" y="1703980"/>
              <a:ext cx="4507692" cy="507831"/>
            </a:xfrm>
            <a:prstGeom prst="rect">
              <a:avLst/>
            </a:prstGeom>
            <a:noFill/>
          </p:spPr>
          <p:txBody>
            <a:bodyPr wrap="square" lIns="108000" rIns="108000" rtlCol="0">
              <a:spAutoFit/>
            </a:bodyPr>
            <a:lstStyle/>
            <a:p>
              <a:endParaRPr lang="ko-KR" altLang="en-US" sz="2700" b="1" dirty="0">
                <a:solidFill>
                  <a:schemeClr val="bg1"/>
                </a:solidFill>
                <a:cs typeface="Arial" pitchFamily="34" charset="0"/>
              </a:endParaRPr>
            </a:p>
          </p:txBody>
        </p:sp>
      </p:grpSp>
      <p:sp>
        <p:nvSpPr>
          <p:cNvPr id="36" name="Oval 35">
            <a:extLst>
              <a:ext uri="{FF2B5EF4-FFF2-40B4-BE49-F238E27FC236}">
                <a16:creationId xmlns:a16="http://schemas.microsoft.com/office/drawing/2014/main" id="{CD4E8CE7-5D30-4C46-BFB0-3CFC42311CA8}"/>
              </a:ext>
            </a:extLst>
          </p:cNvPr>
          <p:cNvSpPr/>
          <p:nvPr/>
        </p:nvSpPr>
        <p:spPr>
          <a:xfrm>
            <a:off x="3531173" y="839821"/>
            <a:ext cx="111057" cy="111057"/>
          </a:xfrm>
          <a:prstGeom prst="ellipse">
            <a:avLst/>
          </a:prstGeom>
          <a:solidFill>
            <a:schemeClr val="bg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D2169A6-45C8-4168-8D17-1685E810577A}"/>
              </a:ext>
            </a:extLst>
          </p:cNvPr>
          <p:cNvSpPr txBox="1"/>
          <p:nvPr/>
        </p:nvSpPr>
        <p:spPr>
          <a:xfrm>
            <a:off x="5519959" y="1552447"/>
            <a:ext cx="5823691" cy="954107"/>
          </a:xfrm>
          <a:prstGeom prst="rect">
            <a:avLst/>
          </a:prstGeom>
          <a:noFill/>
        </p:spPr>
        <p:txBody>
          <a:bodyPr wrap="square" rtlCol="0">
            <a:spAutoFit/>
          </a:bodyPr>
          <a:lstStyle/>
          <a:p>
            <a:r>
              <a:rPr lang="en-US" sz="2800" b="1" dirty="0">
                <a:solidFill>
                  <a:schemeClr val="bg1"/>
                </a:solidFill>
              </a:rPr>
              <a:t>Create/Mint token (</a:t>
            </a:r>
            <a:r>
              <a:rPr lang="en-US" sz="2800" b="1" dirty="0" err="1">
                <a:solidFill>
                  <a:schemeClr val="bg1"/>
                </a:solidFill>
              </a:rPr>
              <a:t>KitsuneCoin</a:t>
            </a:r>
            <a:r>
              <a:rPr lang="en-US" sz="2800" b="1" dirty="0">
                <a:solidFill>
                  <a:schemeClr val="bg1"/>
                </a:solidFill>
              </a:rPr>
              <a:t>) and Kitsune Game items</a:t>
            </a:r>
          </a:p>
        </p:txBody>
      </p:sp>
    </p:spTree>
    <p:extLst>
      <p:ext uri="{BB962C8B-B14F-4D97-AF65-F5344CB8AC3E}">
        <p14:creationId xmlns:p14="http://schemas.microsoft.com/office/powerpoint/2010/main" val="31488225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38" name="TextBox 37">
            <a:extLst>
              <a:ext uri="{FF2B5EF4-FFF2-40B4-BE49-F238E27FC236}">
                <a16:creationId xmlns:a16="http://schemas.microsoft.com/office/drawing/2014/main" id="{B54393A3-925D-4615-AE18-24CEF30DBC45}"/>
              </a:ext>
            </a:extLst>
          </p:cNvPr>
          <p:cNvSpPr txBox="1"/>
          <p:nvPr/>
        </p:nvSpPr>
        <p:spPr>
          <a:xfrm>
            <a:off x="4895247" y="2382525"/>
            <a:ext cx="7296752" cy="3170099"/>
          </a:xfrm>
          <a:prstGeom prst="rect">
            <a:avLst/>
          </a:prstGeom>
          <a:noFill/>
        </p:spPr>
        <p:txBody>
          <a:bodyPr wrap="square" rtlCol="0" anchor="ctr">
            <a:spAutoFit/>
          </a:bodyPr>
          <a:lstStyle/>
          <a:p>
            <a:pPr marL="342900" indent="-342900">
              <a:buFont typeface="Arial" panose="020B0604020202020204" pitchFamily="34" charset="0"/>
              <a:buChar char="•"/>
            </a:pPr>
            <a:r>
              <a:rPr lang="en-US" altLang="ko-KR" sz="2000" dirty="0">
                <a:solidFill>
                  <a:schemeClr val="accent1"/>
                </a:solidFill>
                <a:cs typeface="Arial" pitchFamily="34" charset="0"/>
              </a:rPr>
              <a:t>In Japanese folklore, kitsune or foxes are depicted as intelligent and possessing magical abilities. Foxes were once thought to be messengers of the kami (divine being) Inari. It was believed that foxes could take on human form, usually the shape of a beautiful woman. However, they’re depicted as clever tricksters rather than evil monsters. The nine-tailed fox is a recurring theme in pop culture, as seen in the </a:t>
            </a:r>
            <a:r>
              <a:rPr lang="en-US" altLang="ko-KR" sz="2000" dirty="0" err="1">
                <a:solidFill>
                  <a:schemeClr val="accent1"/>
                </a:solidFill>
                <a:cs typeface="Arial" pitchFamily="34" charset="0"/>
              </a:rPr>
              <a:t>Pokemon</a:t>
            </a:r>
            <a:r>
              <a:rPr lang="en-US" altLang="ko-KR" sz="2000" dirty="0">
                <a:solidFill>
                  <a:schemeClr val="accent1"/>
                </a:solidFill>
                <a:cs typeface="Arial" pitchFamily="34" charset="0"/>
              </a:rPr>
              <a:t> and Naruto series as well as the critically-acclaimed Okami video game. The idea of nine-tailed foxes comes from China, where they were believed to be omens.</a:t>
            </a:r>
            <a:endParaRPr lang="en-GB" altLang="ko-KR" sz="2000" dirty="0">
              <a:cs typeface="Arial" pitchFamily="34" charset="0"/>
            </a:endParaRPr>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7101752" y="-133147"/>
            <a:ext cx="4915922" cy="175289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What is Kitsune?</a:t>
            </a:r>
          </a:p>
        </p:txBody>
      </p:sp>
      <p:pic>
        <p:nvPicPr>
          <p:cNvPr id="2" name="Picture 1">
            <a:extLst>
              <a:ext uri="{FF2B5EF4-FFF2-40B4-BE49-F238E27FC236}">
                <a16:creationId xmlns:a16="http://schemas.microsoft.com/office/drawing/2014/main" id="{AE3D5355-ACDD-4E0B-B28B-415CC1B6553F}"/>
              </a:ext>
            </a:extLst>
          </p:cNvPr>
          <p:cNvPicPr>
            <a:picLocks noChangeAspect="1"/>
          </p:cNvPicPr>
          <p:nvPr/>
        </p:nvPicPr>
        <p:blipFill>
          <a:blip r:embed="rId2"/>
          <a:stretch>
            <a:fillRect/>
          </a:stretch>
        </p:blipFill>
        <p:spPr>
          <a:xfrm>
            <a:off x="-1852" y="0"/>
            <a:ext cx="4943610" cy="6858000"/>
          </a:xfrm>
          <a:prstGeom prst="rect">
            <a:avLst/>
          </a:prstGeom>
        </p:spPr>
      </p:pic>
    </p:spTree>
    <p:extLst>
      <p:ext uri="{BB962C8B-B14F-4D97-AF65-F5344CB8AC3E}">
        <p14:creationId xmlns:p14="http://schemas.microsoft.com/office/powerpoint/2010/main" val="4281333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38" name="TextBox 37">
            <a:extLst>
              <a:ext uri="{FF2B5EF4-FFF2-40B4-BE49-F238E27FC236}">
                <a16:creationId xmlns:a16="http://schemas.microsoft.com/office/drawing/2014/main" id="{B54393A3-925D-4615-AE18-24CEF30DBC45}"/>
              </a:ext>
            </a:extLst>
          </p:cNvPr>
          <p:cNvSpPr txBox="1"/>
          <p:nvPr/>
        </p:nvSpPr>
        <p:spPr>
          <a:xfrm>
            <a:off x="7031481" y="2567264"/>
            <a:ext cx="4413010" cy="2246769"/>
          </a:xfrm>
          <a:prstGeom prst="rect">
            <a:avLst/>
          </a:prstGeom>
          <a:noFill/>
        </p:spPr>
        <p:txBody>
          <a:bodyPr wrap="square" rtlCol="0" anchor="ctr">
            <a:spAutoFit/>
          </a:bodyPr>
          <a:lstStyle/>
          <a:p>
            <a:pPr marL="342900" indent="-342900">
              <a:buFont typeface="Arial" panose="020B0604020202020204" pitchFamily="34" charset="0"/>
              <a:buChar char="•"/>
            </a:pPr>
            <a:r>
              <a:rPr lang="en-GB" altLang="ko-KR" sz="2000" dirty="0">
                <a:solidFill>
                  <a:schemeClr val="accent1"/>
                </a:solidFill>
                <a:cs typeface="Arial" pitchFamily="34" charset="0"/>
              </a:rPr>
              <a:t>Using </a:t>
            </a:r>
            <a:r>
              <a:rPr lang="en-GB" altLang="ko-KR" sz="2000" dirty="0" err="1">
                <a:solidFill>
                  <a:schemeClr val="accent1"/>
                </a:solidFill>
                <a:cs typeface="Arial" pitchFamily="34" charset="0"/>
              </a:rPr>
              <a:t>BlockChain</a:t>
            </a:r>
            <a:r>
              <a:rPr lang="en-GB" altLang="ko-KR" sz="2000" dirty="0">
                <a:solidFill>
                  <a:schemeClr val="accent1"/>
                </a:solidFill>
                <a:cs typeface="Arial" pitchFamily="34" charset="0"/>
              </a:rPr>
              <a:t> technology which is used in decentralized finance. </a:t>
            </a:r>
          </a:p>
          <a:p>
            <a:pPr marL="342900" indent="-342900">
              <a:buFont typeface="Arial" panose="020B0604020202020204" pitchFamily="34" charset="0"/>
              <a:buChar char="•"/>
            </a:pPr>
            <a:r>
              <a:rPr lang="en-GB" altLang="ko-KR" sz="2000" dirty="0">
                <a:solidFill>
                  <a:schemeClr val="accent1"/>
                </a:solidFill>
                <a:cs typeface="Arial" pitchFamily="34" charset="0"/>
              </a:rPr>
              <a:t>NFT’s would be part of a “game-fi” or “Play to earn” model.</a:t>
            </a:r>
          </a:p>
          <a:p>
            <a:pPr marL="342900" indent="-342900">
              <a:buFont typeface="Arial" panose="020B0604020202020204" pitchFamily="34" charset="0"/>
              <a:buChar char="•"/>
            </a:pPr>
            <a:r>
              <a:rPr lang="en-GB" altLang="ko-KR" sz="2000" dirty="0">
                <a:solidFill>
                  <a:schemeClr val="accent1"/>
                </a:solidFill>
                <a:cs typeface="Arial" pitchFamily="34" charset="0"/>
              </a:rPr>
              <a:t>Using </a:t>
            </a:r>
            <a:r>
              <a:rPr lang="en-GB" altLang="ko-KR" sz="2000" dirty="0" err="1">
                <a:solidFill>
                  <a:schemeClr val="accent1"/>
                </a:solidFill>
                <a:cs typeface="Arial" pitchFamily="34" charset="0"/>
              </a:rPr>
              <a:t>Crowdsale</a:t>
            </a:r>
            <a:r>
              <a:rPr lang="en-GB" altLang="ko-KR" sz="2000" dirty="0">
                <a:solidFill>
                  <a:schemeClr val="accent1"/>
                </a:solidFill>
                <a:cs typeface="Arial" pitchFamily="34" charset="0"/>
              </a:rPr>
              <a:t>. </a:t>
            </a:r>
          </a:p>
          <a:p>
            <a:endParaRPr lang="en-GB" altLang="ko-KR" sz="2000" dirty="0">
              <a:cs typeface="Arial" pitchFamily="34" charset="0"/>
            </a:endParaRPr>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7031481" y="292981"/>
            <a:ext cx="4915922" cy="175289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How is it related to Fintech?</a:t>
            </a:r>
          </a:p>
        </p:txBody>
      </p:sp>
    </p:spTree>
    <p:extLst>
      <p:ext uri="{BB962C8B-B14F-4D97-AF65-F5344CB8AC3E}">
        <p14:creationId xmlns:p14="http://schemas.microsoft.com/office/powerpoint/2010/main" val="498620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38" name="TextBox 37">
            <a:extLst>
              <a:ext uri="{FF2B5EF4-FFF2-40B4-BE49-F238E27FC236}">
                <a16:creationId xmlns:a16="http://schemas.microsoft.com/office/drawing/2014/main" id="{B54393A3-925D-4615-AE18-24CEF30DBC45}"/>
              </a:ext>
            </a:extLst>
          </p:cNvPr>
          <p:cNvSpPr txBox="1"/>
          <p:nvPr/>
        </p:nvSpPr>
        <p:spPr>
          <a:xfrm>
            <a:off x="7031481" y="2259488"/>
            <a:ext cx="4413010" cy="2862322"/>
          </a:xfrm>
          <a:prstGeom prst="rect">
            <a:avLst/>
          </a:prstGeom>
          <a:noFill/>
        </p:spPr>
        <p:txBody>
          <a:bodyPr wrap="square" rtlCol="0" anchor="ctr">
            <a:spAutoFit/>
          </a:bodyPr>
          <a:lstStyle/>
          <a:p>
            <a:pPr marL="342900" indent="-342900">
              <a:buFont typeface="Arial" panose="020B0604020202020204" pitchFamily="34" charset="0"/>
              <a:buChar char="•"/>
            </a:pPr>
            <a:r>
              <a:rPr lang="en-GB" altLang="ko-KR" sz="2000" dirty="0">
                <a:solidFill>
                  <a:schemeClr val="accent1"/>
                </a:solidFill>
                <a:cs typeface="Arial" pitchFamily="34" charset="0"/>
              </a:rPr>
              <a:t>Emulate something similar to “</a:t>
            </a:r>
            <a:r>
              <a:rPr lang="en-GB" altLang="ko-KR" sz="2000" dirty="0" err="1">
                <a:solidFill>
                  <a:schemeClr val="accent1"/>
                </a:solidFill>
                <a:cs typeface="Arial" pitchFamily="34" charset="0"/>
              </a:rPr>
              <a:t>DeFi</a:t>
            </a:r>
            <a:r>
              <a:rPr lang="en-GB" altLang="ko-KR" sz="2000" dirty="0">
                <a:solidFill>
                  <a:schemeClr val="accent1"/>
                </a:solidFill>
                <a:cs typeface="Arial" pitchFamily="34" charset="0"/>
              </a:rPr>
              <a:t> Kingdoms” on Harmony One Network.</a:t>
            </a:r>
          </a:p>
          <a:p>
            <a:pPr marL="342900" indent="-342900">
              <a:buFont typeface="Arial" panose="020B0604020202020204" pitchFamily="34" charset="0"/>
              <a:buChar char="•"/>
            </a:pPr>
            <a:r>
              <a:rPr lang="en-GB" altLang="ko-KR" sz="2000" dirty="0">
                <a:solidFill>
                  <a:schemeClr val="accent1"/>
                </a:solidFill>
                <a:cs typeface="Arial" pitchFamily="34" charset="0"/>
              </a:rPr>
              <a:t>Use </a:t>
            </a:r>
            <a:r>
              <a:rPr lang="en-GB" altLang="ko-KR" sz="2000" dirty="0" err="1">
                <a:solidFill>
                  <a:schemeClr val="accent1"/>
                </a:solidFill>
                <a:cs typeface="Arial" pitchFamily="34" charset="0"/>
              </a:rPr>
              <a:t>Crowdsale</a:t>
            </a:r>
            <a:r>
              <a:rPr lang="en-GB" altLang="ko-KR" sz="2000" dirty="0">
                <a:solidFill>
                  <a:schemeClr val="accent1"/>
                </a:solidFill>
                <a:cs typeface="Arial" pitchFamily="34" charset="0"/>
              </a:rPr>
              <a:t> to mint the Kitsune token. </a:t>
            </a:r>
          </a:p>
          <a:p>
            <a:pPr marL="342900" indent="-342900">
              <a:buFont typeface="Arial" panose="020B0604020202020204" pitchFamily="34" charset="0"/>
              <a:buChar char="•"/>
            </a:pPr>
            <a:r>
              <a:rPr lang="en-GB" altLang="ko-KR" sz="2000" dirty="0">
                <a:solidFill>
                  <a:schemeClr val="accent1"/>
                </a:solidFill>
                <a:cs typeface="Arial" pitchFamily="34" charset="0"/>
              </a:rPr>
              <a:t>Concentrated on building out ERC20, 721 and 1155. Focus on adding in-game items.</a:t>
            </a:r>
          </a:p>
          <a:p>
            <a:endParaRPr lang="en-GB" altLang="ko-KR" sz="2000" dirty="0">
              <a:cs typeface="Arial" pitchFamily="34" charset="0"/>
            </a:endParaRPr>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7031481" y="292981"/>
            <a:ext cx="4915922" cy="175289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Our Approach</a:t>
            </a:r>
          </a:p>
        </p:txBody>
      </p:sp>
    </p:spTree>
    <p:extLst>
      <p:ext uri="{BB962C8B-B14F-4D97-AF65-F5344CB8AC3E}">
        <p14:creationId xmlns:p14="http://schemas.microsoft.com/office/powerpoint/2010/main" val="336649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1175590" y="292981"/>
            <a:ext cx="10384439" cy="1162807"/>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Screenshot from our Not working app</a:t>
            </a:r>
          </a:p>
        </p:txBody>
      </p:sp>
      <p:pic>
        <p:nvPicPr>
          <p:cNvPr id="5" name="Picture 4">
            <a:extLst>
              <a:ext uri="{FF2B5EF4-FFF2-40B4-BE49-F238E27FC236}">
                <a16:creationId xmlns:a16="http://schemas.microsoft.com/office/drawing/2014/main" id="{9938FD88-459C-4E3E-AFC7-207000BE5A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5185" y="1423368"/>
            <a:ext cx="8481270" cy="5250716"/>
          </a:xfrm>
          <a:prstGeom prst="rect">
            <a:avLst/>
          </a:prstGeom>
        </p:spPr>
      </p:pic>
    </p:spTree>
    <p:extLst>
      <p:ext uri="{BB962C8B-B14F-4D97-AF65-F5344CB8AC3E}">
        <p14:creationId xmlns:p14="http://schemas.microsoft.com/office/powerpoint/2010/main" val="944871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38" name="TextBox 37">
            <a:extLst>
              <a:ext uri="{FF2B5EF4-FFF2-40B4-BE49-F238E27FC236}">
                <a16:creationId xmlns:a16="http://schemas.microsoft.com/office/drawing/2014/main" id="{B54393A3-925D-4615-AE18-24CEF30DBC45}"/>
              </a:ext>
            </a:extLst>
          </p:cNvPr>
          <p:cNvSpPr txBox="1"/>
          <p:nvPr/>
        </p:nvSpPr>
        <p:spPr>
          <a:xfrm>
            <a:off x="7031481" y="1797825"/>
            <a:ext cx="4413010" cy="3785652"/>
          </a:xfrm>
          <a:prstGeom prst="rect">
            <a:avLst/>
          </a:prstGeom>
          <a:noFill/>
        </p:spPr>
        <p:txBody>
          <a:bodyPr wrap="square" rtlCol="0" anchor="ctr">
            <a:spAutoFit/>
          </a:bodyPr>
          <a:lstStyle/>
          <a:p>
            <a:pPr marL="342900" indent="-342900">
              <a:buFont typeface="Arial" panose="020B0604020202020204" pitchFamily="34" charset="0"/>
              <a:buChar char="•"/>
            </a:pPr>
            <a:r>
              <a:rPr lang="en-GB" altLang="ko-KR" sz="2000" dirty="0">
                <a:solidFill>
                  <a:schemeClr val="accent1"/>
                </a:solidFill>
                <a:cs typeface="Arial" pitchFamily="34" charset="0"/>
              </a:rPr>
              <a:t>Ultimately we were not able to make our vision completely a reality. </a:t>
            </a:r>
          </a:p>
          <a:p>
            <a:pPr marL="342900" indent="-342900">
              <a:buFont typeface="Arial" panose="020B0604020202020204" pitchFamily="34" charset="0"/>
              <a:buChar char="•"/>
            </a:pPr>
            <a:r>
              <a:rPr lang="en-GB" altLang="ko-KR" sz="2000" dirty="0">
                <a:solidFill>
                  <a:schemeClr val="accent1"/>
                </a:solidFill>
                <a:cs typeface="Arial" pitchFamily="34" charset="0"/>
              </a:rPr>
              <a:t>We had major problems getting the </a:t>
            </a:r>
            <a:r>
              <a:rPr lang="en-GB" altLang="ko-KR" sz="2000" dirty="0" err="1">
                <a:solidFill>
                  <a:schemeClr val="accent1"/>
                </a:solidFill>
                <a:cs typeface="Arial" pitchFamily="34" charset="0"/>
              </a:rPr>
              <a:t>Crowdsale</a:t>
            </a:r>
            <a:r>
              <a:rPr lang="en-GB" altLang="ko-KR" sz="2000" dirty="0">
                <a:solidFill>
                  <a:schemeClr val="accent1"/>
                </a:solidFill>
                <a:cs typeface="Arial" pitchFamily="34" charset="0"/>
              </a:rPr>
              <a:t> to work properly.</a:t>
            </a:r>
          </a:p>
          <a:p>
            <a:pPr marL="342900" indent="-342900">
              <a:buFont typeface="Arial" panose="020B0604020202020204" pitchFamily="34" charset="0"/>
              <a:buChar char="•"/>
            </a:pPr>
            <a:r>
              <a:rPr lang="en-GB" altLang="ko-KR" sz="2000" dirty="0">
                <a:solidFill>
                  <a:schemeClr val="accent1"/>
                </a:solidFill>
                <a:cs typeface="Arial" pitchFamily="34" charset="0"/>
              </a:rPr>
              <a:t>We encountered several issues when using </a:t>
            </a:r>
            <a:r>
              <a:rPr lang="en-GB" altLang="ko-KR" sz="2000" dirty="0" err="1">
                <a:solidFill>
                  <a:schemeClr val="accent1"/>
                </a:solidFill>
                <a:cs typeface="Arial" pitchFamily="34" charset="0"/>
              </a:rPr>
              <a:t>Streamlit</a:t>
            </a:r>
            <a:r>
              <a:rPr lang="en-GB" altLang="ko-KR" sz="2000" dirty="0">
                <a:solidFill>
                  <a:schemeClr val="accent1"/>
                </a:solidFill>
                <a:cs typeface="Arial" pitchFamily="34" charset="0"/>
              </a:rPr>
              <a:t>.</a:t>
            </a:r>
          </a:p>
          <a:p>
            <a:pPr marL="342900" indent="-342900">
              <a:buFont typeface="Arial" panose="020B0604020202020204" pitchFamily="34" charset="0"/>
              <a:buChar char="•"/>
            </a:pPr>
            <a:r>
              <a:rPr lang="en-GB" altLang="ko-KR" sz="2000" dirty="0">
                <a:solidFill>
                  <a:schemeClr val="accent1"/>
                </a:solidFill>
                <a:cs typeface="Arial" pitchFamily="34" charset="0"/>
              </a:rPr>
              <a:t>We tried several ways to resolve the problems. </a:t>
            </a:r>
          </a:p>
          <a:p>
            <a:pPr marL="342900" indent="-342900">
              <a:buFont typeface="Arial" panose="020B0604020202020204" pitchFamily="34" charset="0"/>
              <a:buChar char="•"/>
            </a:pPr>
            <a:r>
              <a:rPr lang="en-GB" altLang="ko-KR" sz="2000" dirty="0">
                <a:solidFill>
                  <a:schemeClr val="accent1"/>
                </a:solidFill>
                <a:cs typeface="Arial" pitchFamily="34" charset="0"/>
              </a:rPr>
              <a:t>We were able to run original app without adding fancy libraries.</a:t>
            </a:r>
          </a:p>
          <a:p>
            <a:endParaRPr lang="en-GB" altLang="ko-KR" sz="2000" dirty="0">
              <a:cs typeface="Arial" pitchFamily="34" charset="0"/>
            </a:endParaRPr>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7031481" y="292981"/>
            <a:ext cx="4915922" cy="175289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Results and Analysis</a:t>
            </a:r>
          </a:p>
        </p:txBody>
      </p:sp>
      <p:pic>
        <p:nvPicPr>
          <p:cNvPr id="2" name="Picture Placeholder 1">
            <a:extLst>
              <a:ext uri="{FF2B5EF4-FFF2-40B4-BE49-F238E27FC236}">
                <a16:creationId xmlns:a16="http://schemas.microsoft.com/office/drawing/2014/main" id="{5DEEC388-FE48-444A-A34B-D5FD11F05716}"/>
              </a:ext>
            </a:extLst>
          </p:cNvPr>
          <p:cNvPicPr>
            <a:picLocks noGrp="1" noChangeAspect="1"/>
          </p:cNvPicPr>
          <p:nvPr>
            <p:ph type="pic" idx="12"/>
          </p:nvPr>
        </p:nvPicPr>
        <p:blipFill>
          <a:blip r:embed="rId2"/>
          <a:srcRect l="3585" r="3585"/>
          <a:stretch>
            <a:fillRect/>
          </a:stretch>
        </p:blipFill>
        <p:spPr>
          <a:xfrm>
            <a:off x="-142613" y="-4104"/>
            <a:ext cx="6618914" cy="7130292"/>
          </a:xfrm>
          <a:prstGeom prst="rect">
            <a:avLst/>
          </a:prstGeom>
        </p:spPr>
      </p:pic>
    </p:spTree>
    <p:extLst>
      <p:ext uri="{BB962C8B-B14F-4D97-AF65-F5344CB8AC3E}">
        <p14:creationId xmlns:p14="http://schemas.microsoft.com/office/powerpoint/2010/main" val="989721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a16="http://schemas.microsoft.com/office/drawing/2014/main" id="{6850DB1E-561D-4E18-97B8-199F4AFFDD1C}"/>
              </a:ext>
            </a:extLst>
          </p:cNvPr>
          <p:cNvSpPr txBox="1">
            <a:spLocks/>
          </p:cNvSpPr>
          <p:nvPr/>
        </p:nvSpPr>
        <p:spPr>
          <a:xfrm>
            <a:off x="0" y="0"/>
            <a:ext cx="2469953" cy="2486033"/>
          </a:xfrm>
          <a:custGeom>
            <a:avLst/>
            <a:gdLst>
              <a:gd name="connsiteX0" fmla="*/ 5691 w 2469953"/>
              <a:gd name="connsiteY0" fmla="*/ 143427 h 2486033"/>
              <a:gd name="connsiteX1" fmla="*/ 1176994 w 2469953"/>
              <a:gd name="connsiteY1" fmla="*/ 1314730 h 2486033"/>
              <a:gd name="connsiteX2" fmla="*/ 5691 w 2469953"/>
              <a:gd name="connsiteY2" fmla="*/ 2486033 h 2486033"/>
              <a:gd name="connsiteX3" fmla="*/ 0 w 2469953"/>
              <a:gd name="connsiteY3" fmla="*/ 2480342 h 2486033"/>
              <a:gd name="connsiteX4" fmla="*/ 0 w 2469953"/>
              <a:gd name="connsiteY4" fmla="*/ 149118 h 2486033"/>
              <a:gd name="connsiteX5" fmla="*/ 145293 w 2469953"/>
              <a:gd name="connsiteY5" fmla="*/ 0 h 2486033"/>
              <a:gd name="connsiteX6" fmla="*/ 2469953 w 2469953"/>
              <a:gd name="connsiteY6" fmla="*/ 0 h 2486033"/>
              <a:gd name="connsiteX7" fmla="*/ 1307623 w 2469953"/>
              <a:gd name="connsiteY7" fmla="*/ 1162330 h 2486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69953" h="2486033">
                <a:moveTo>
                  <a:pt x="5691" y="143427"/>
                </a:moveTo>
                <a:lnTo>
                  <a:pt x="1176994" y="1314730"/>
                </a:lnTo>
                <a:lnTo>
                  <a:pt x="5691" y="2486033"/>
                </a:lnTo>
                <a:lnTo>
                  <a:pt x="0" y="2480342"/>
                </a:lnTo>
                <a:lnTo>
                  <a:pt x="0" y="149118"/>
                </a:lnTo>
                <a:close/>
                <a:moveTo>
                  <a:pt x="145293" y="0"/>
                </a:moveTo>
                <a:lnTo>
                  <a:pt x="2469953" y="0"/>
                </a:lnTo>
                <a:lnTo>
                  <a:pt x="1307623" y="11623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2" name="TextBox 21">
            <a:extLst>
              <a:ext uri="{FF2B5EF4-FFF2-40B4-BE49-F238E27FC236}">
                <a16:creationId xmlns:a16="http://schemas.microsoft.com/office/drawing/2014/main" id="{12C6CB43-C3D1-4D80-A988-362864D801F6}"/>
              </a:ext>
            </a:extLst>
          </p:cNvPr>
          <p:cNvSpPr txBox="1">
            <a:spLocks/>
          </p:cNvSpPr>
          <p:nvPr/>
        </p:nvSpPr>
        <p:spPr>
          <a:xfrm>
            <a:off x="1" y="2727240"/>
            <a:ext cx="1166065" cy="2332130"/>
          </a:xfrm>
          <a:custGeom>
            <a:avLst/>
            <a:gdLst>
              <a:gd name="connsiteX0" fmla="*/ 0 w 1166065"/>
              <a:gd name="connsiteY0" fmla="*/ 0 h 2332130"/>
              <a:gd name="connsiteX1" fmla="*/ 1166065 w 1166065"/>
              <a:gd name="connsiteY1" fmla="*/ 1166065 h 2332130"/>
              <a:gd name="connsiteX2" fmla="*/ 0 w 1166065"/>
              <a:gd name="connsiteY2" fmla="*/ 2332130 h 2332130"/>
            </a:gdLst>
            <a:ahLst/>
            <a:cxnLst>
              <a:cxn ang="0">
                <a:pos x="connsiteX0" y="connsiteY0"/>
              </a:cxn>
              <a:cxn ang="0">
                <a:pos x="connsiteX1" y="connsiteY1"/>
              </a:cxn>
              <a:cxn ang="0">
                <a:pos x="connsiteX2" y="connsiteY2"/>
              </a:cxn>
            </a:cxnLst>
            <a:rect l="l" t="t" r="r" b="b"/>
            <a:pathLst>
              <a:path w="1166065" h="2332130">
                <a:moveTo>
                  <a:pt x="0" y="0"/>
                </a:moveTo>
                <a:lnTo>
                  <a:pt x="1166065" y="1166065"/>
                </a:lnTo>
                <a:lnTo>
                  <a:pt x="0" y="2332130"/>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16" name="TextBox 15">
            <a:extLst>
              <a:ext uri="{FF2B5EF4-FFF2-40B4-BE49-F238E27FC236}">
                <a16:creationId xmlns:a16="http://schemas.microsoft.com/office/drawing/2014/main" id="{19D94BA0-C061-4557-8913-D93D5F33ACB0}"/>
              </a:ext>
            </a:extLst>
          </p:cNvPr>
          <p:cNvSpPr txBox="1">
            <a:spLocks/>
          </p:cNvSpPr>
          <p:nvPr/>
        </p:nvSpPr>
        <p:spPr>
          <a:xfrm>
            <a:off x="2702558" y="0"/>
            <a:ext cx="2338853" cy="1169426"/>
          </a:xfrm>
          <a:custGeom>
            <a:avLst/>
            <a:gdLst>
              <a:gd name="connsiteX0" fmla="*/ 0 w 2338853"/>
              <a:gd name="connsiteY0" fmla="*/ 0 h 1169426"/>
              <a:gd name="connsiteX1" fmla="*/ 2338853 w 2338853"/>
              <a:gd name="connsiteY1" fmla="*/ 0 h 1169426"/>
              <a:gd name="connsiteX2" fmla="*/ 1169426 w 2338853"/>
              <a:gd name="connsiteY2" fmla="*/ 1169426 h 1169426"/>
            </a:gdLst>
            <a:ahLst/>
            <a:cxnLst>
              <a:cxn ang="0">
                <a:pos x="connsiteX0" y="connsiteY0"/>
              </a:cxn>
              <a:cxn ang="0">
                <a:pos x="connsiteX1" y="connsiteY1"/>
              </a:cxn>
              <a:cxn ang="0">
                <a:pos x="connsiteX2" y="connsiteY2"/>
              </a:cxn>
            </a:cxnLst>
            <a:rect l="l" t="t" r="r" b="b"/>
            <a:pathLst>
              <a:path w="2338853" h="1169426">
                <a:moveTo>
                  <a:pt x="0" y="0"/>
                </a:moveTo>
                <a:lnTo>
                  <a:pt x="2338853" y="0"/>
                </a:lnTo>
                <a:lnTo>
                  <a:pt x="1169426" y="1169426"/>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27" name="TextBox 26">
            <a:extLst>
              <a:ext uri="{FF2B5EF4-FFF2-40B4-BE49-F238E27FC236}">
                <a16:creationId xmlns:a16="http://schemas.microsoft.com/office/drawing/2014/main" id="{9D878CAC-FD09-4167-88E2-4F463472EE9C}"/>
              </a:ext>
            </a:extLst>
          </p:cNvPr>
          <p:cNvSpPr txBox="1">
            <a:spLocks/>
          </p:cNvSpPr>
          <p:nvPr/>
        </p:nvSpPr>
        <p:spPr>
          <a:xfrm>
            <a:off x="0" y="5345732"/>
            <a:ext cx="1175590" cy="1512268"/>
          </a:xfrm>
          <a:custGeom>
            <a:avLst/>
            <a:gdLst>
              <a:gd name="connsiteX0" fmla="*/ 4287 w 1175590"/>
              <a:gd name="connsiteY0" fmla="*/ 0 h 1512268"/>
              <a:gd name="connsiteX1" fmla="*/ 1175590 w 1175590"/>
              <a:gd name="connsiteY1" fmla="*/ 1171303 h 1512268"/>
              <a:gd name="connsiteX2" fmla="*/ 834625 w 1175590"/>
              <a:gd name="connsiteY2" fmla="*/ 1512268 h 1512268"/>
              <a:gd name="connsiteX3" fmla="*/ 0 w 1175590"/>
              <a:gd name="connsiteY3" fmla="*/ 1512268 h 1512268"/>
              <a:gd name="connsiteX4" fmla="*/ 0 w 1175590"/>
              <a:gd name="connsiteY4" fmla="*/ 4287 h 15122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5590" h="1512268">
                <a:moveTo>
                  <a:pt x="4287" y="0"/>
                </a:moveTo>
                <a:lnTo>
                  <a:pt x="1175590" y="1171303"/>
                </a:lnTo>
                <a:lnTo>
                  <a:pt x="834625" y="1512268"/>
                </a:lnTo>
                <a:lnTo>
                  <a:pt x="0" y="1512268"/>
                </a:lnTo>
                <a:lnTo>
                  <a:pt x="0" y="4287"/>
                </a:lnTo>
                <a:close/>
              </a:path>
            </a:pathLst>
          </a:custGeom>
          <a:solidFill>
            <a:schemeClr val="accent1">
              <a:lumMod val="40000"/>
              <a:lumOff val="60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ko-KR" altLang="en-US" dirty="0"/>
          </a:p>
        </p:txBody>
      </p:sp>
      <p:sp>
        <p:nvSpPr>
          <p:cNvPr id="38" name="TextBox 37">
            <a:extLst>
              <a:ext uri="{FF2B5EF4-FFF2-40B4-BE49-F238E27FC236}">
                <a16:creationId xmlns:a16="http://schemas.microsoft.com/office/drawing/2014/main" id="{B54393A3-925D-4615-AE18-24CEF30DBC45}"/>
              </a:ext>
            </a:extLst>
          </p:cNvPr>
          <p:cNvSpPr txBox="1"/>
          <p:nvPr/>
        </p:nvSpPr>
        <p:spPr>
          <a:xfrm>
            <a:off x="7031481" y="2567264"/>
            <a:ext cx="4413010" cy="2246769"/>
          </a:xfrm>
          <a:prstGeom prst="rect">
            <a:avLst/>
          </a:prstGeom>
          <a:noFill/>
        </p:spPr>
        <p:txBody>
          <a:bodyPr wrap="square" rtlCol="0" anchor="ctr">
            <a:spAutoFit/>
          </a:bodyPr>
          <a:lstStyle/>
          <a:p>
            <a:pPr marL="342900" indent="-342900">
              <a:buFont typeface="Arial" panose="020B0604020202020204" pitchFamily="34" charset="0"/>
              <a:buChar char="•"/>
            </a:pPr>
            <a:r>
              <a:rPr lang="en-GB" altLang="ko-KR" sz="2000" dirty="0">
                <a:solidFill>
                  <a:schemeClr val="accent1"/>
                </a:solidFill>
                <a:cs typeface="Arial" pitchFamily="34" charset="0"/>
              </a:rPr>
              <a:t>Resolve </a:t>
            </a:r>
            <a:r>
              <a:rPr lang="en-GB" altLang="ko-KR" sz="2000" dirty="0" err="1">
                <a:solidFill>
                  <a:schemeClr val="accent1"/>
                </a:solidFill>
                <a:cs typeface="Arial" pitchFamily="34" charset="0"/>
              </a:rPr>
              <a:t>Streamlit</a:t>
            </a:r>
            <a:r>
              <a:rPr lang="en-GB" altLang="ko-KR" sz="2000" dirty="0">
                <a:solidFill>
                  <a:schemeClr val="accent1"/>
                </a:solidFill>
                <a:cs typeface="Arial" pitchFamily="34" charset="0"/>
              </a:rPr>
              <a:t> issues.</a:t>
            </a:r>
          </a:p>
          <a:p>
            <a:pPr marL="342900" indent="-342900">
              <a:buFont typeface="Arial" panose="020B0604020202020204" pitchFamily="34" charset="0"/>
              <a:buChar char="•"/>
            </a:pPr>
            <a:r>
              <a:rPr lang="en-GB" altLang="ko-KR" sz="2000" dirty="0">
                <a:solidFill>
                  <a:schemeClr val="accent1"/>
                </a:solidFill>
                <a:cs typeface="Arial" pitchFamily="34" charset="0"/>
              </a:rPr>
              <a:t>Build game/quest functionality.</a:t>
            </a:r>
          </a:p>
          <a:p>
            <a:pPr marL="342900" indent="-342900">
              <a:buFont typeface="Arial" panose="020B0604020202020204" pitchFamily="34" charset="0"/>
              <a:buChar char="•"/>
            </a:pPr>
            <a:r>
              <a:rPr lang="en-GB" altLang="ko-KR" sz="2000" dirty="0">
                <a:solidFill>
                  <a:schemeClr val="accent1"/>
                </a:solidFill>
                <a:cs typeface="Arial" pitchFamily="34" charset="0"/>
              </a:rPr>
              <a:t>Build burn functionality.</a:t>
            </a:r>
          </a:p>
          <a:p>
            <a:pPr marL="342900" indent="-342900">
              <a:buFont typeface="Arial" panose="020B0604020202020204" pitchFamily="34" charset="0"/>
              <a:buChar char="•"/>
            </a:pPr>
            <a:r>
              <a:rPr lang="en-GB" altLang="ko-KR" sz="2000" dirty="0">
                <a:solidFill>
                  <a:schemeClr val="accent1"/>
                </a:solidFill>
                <a:cs typeface="Arial" pitchFamily="34" charset="0"/>
              </a:rPr>
              <a:t>Print out the character ID properly.</a:t>
            </a:r>
          </a:p>
          <a:p>
            <a:pPr marL="342900" indent="-342900">
              <a:buFont typeface="Arial" panose="020B0604020202020204" pitchFamily="34" charset="0"/>
              <a:buChar char="•"/>
            </a:pPr>
            <a:r>
              <a:rPr lang="en-GB" altLang="ko-KR" sz="2000" dirty="0">
                <a:solidFill>
                  <a:schemeClr val="accent1"/>
                </a:solidFill>
                <a:cs typeface="Arial" pitchFamily="34" charset="0"/>
              </a:rPr>
              <a:t>Look into upgrade for </a:t>
            </a:r>
            <a:r>
              <a:rPr lang="en-GB" altLang="ko-KR" sz="2000" dirty="0" err="1">
                <a:solidFill>
                  <a:schemeClr val="accent1"/>
                </a:solidFill>
                <a:cs typeface="Arial" pitchFamily="34" charset="0"/>
              </a:rPr>
              <a:t>Streamlit</a:t>
            </a:r>
            <a:r>
              <a:rPr lang="en-GB" altLang="ko-KR" sz="2000" dirty="0">
                <a:solidFill>
                  <a:schemeClr val="accent1"/>
                </a:solidFill>
                <a:cs typeface="Arial" pitchFamily="34" charset="0"/>
              </a:rPr>
              <a:t> (Django, Flask)</a:t>
            </a:r>
          </a:p>
          <a:p>
            <a:endParaRPr lang="en-GB" altLang="ko-KR" sz="2000" dirty="0">
              <a:cs typeface="Arial" pitchFamily="34" charset="0"/>
            </a:endParaRPr>
          </a:p>
        </p:txBody>
      </p:sp>
      <p:sp>
        <p:nvSpPr>
          <p:cNvPr id="40" name="Text Placeholder 10">
            <a:extLst>
              <a:ext uri="{FF2B5EF4-FFF2-40B4-BE49-F238E27FC236}">
                <a16:creationId xmlns:a16="http://schemas.microsoft.com/office/drawing/2014/main" id="{75699713-6AE0-4A17-A192-62B09894798A}"/>
              </a:ext>
            </a:extLst>
          </p:cNvPr>
          <p:cNvSpPr txBox="1">
            <a:spLocks/>
          </p:cNvSpPr>
          <p:nvPr/>
        </p:nvSpPr>
        <p:spPr>
          <a:xfrm>
            <a:off x="7031481" y="292981"/>
            <a:ext cx="4915922" cy="175289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000" b="1" dirty="0">
                <a:solidFill>
                  <a:schemeClr val="tx1">
                    <a:lumMod val="75000"/>
                    <a:lumOff val="25000"/>
                  </a:schemeClr>
                </a:solidFill>
                <a:latin typeface="+mj-lt"/>
                <a:cs typeface="Arial" pitchFamily="34" charset="0"/>
              </a:rPr>
              <a:t>Next Steps?</a:t>
            </a:r>
          </a:p>
        </p:txBody>
      </p:sp>
    </p:spTree>
    <p:extLst>
      <p:ext uri="{BB962C8B-B14F-4D97-AF65-F5344CB8AC3E}">
        <p14:creationId xmlns:p14="http://schemas.microsoft.com/office/powerpoint/2010/main" val="2522986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440AA95-192B-4628-9FF5-BF250F10FCD4}"/>
              </a:ext>
            </a:extLst>
          </p:cNvPr>
          <p:cNvSpPr/>
          <p:nvPr/>
        </p:nvSpPr>
        <p:spPr>
          <a:xfrm>
            <a:off x="0" y="0"/>
            <a:ext cx="12192000" cy="6858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37E1DF9-8BCE-453A-92EA-338C6C57A5E0}"/>
              </a:ext>
            </a:extLst>
          </p:cNvPr>
          <p:cNvSpPr txBox="1"/>
          <p:nvPr/>
        </p:nvSpPr>
        <p:spPr>
          <a:xfrm>
            <a:off x="3929118" y="754656"/>
            <a:ext cx="4669598" cy="1107996"/>
          </a:xfrm>
          <a:prstGeom prst="rect">
            <a:avLst/>
          </a:prstGeom>
          <a:noFill/>
        </p:spPr>
        <p:txBody>
          <a:bodyPr wrap="square" rtlCol="0" anchor="ctr">
            <a:spAutoFit/>
          </a:bodyPr>
          <a:lstStyle/>
          <a:p>
            <a:pPr algn="ctr"/>
            <a:r>
              <a:rPr lang="en-US" altLang="ko-KR" sz="6600" b="1" dirty="0">
                <a:solidFill>
                  <a:schemeClr val="bg1"/>
                </a:solidFill>
                <a:cs typeface="Arial" pitchFamily="34" charset="0"/>
              </a:rPr>
              <a:t>Questions?</a:t>
            </a:r>
            <a:endParaRPr lang="ko-KR" altLang="en-US" sz="6600" b="1" dirty="0">
              <a:solidFill>
                <a:schemeClr val="bg1"/>
              </a:solidFill>
              <a:cs typeface="Arial" pitchFamily="34" charset="0"/>
            </a:endParaRPr>
          </a:p>
        </p:txBody>
      </p:sp>
    </p:spTree>
    <p:extLst>
      <p:ext uri="{BB962C8B-B14F-4D97-AF65-F5344CB8AC3E}">
        <p14:creationId xmlns:p14="http://schemas.microsoft.com/office/powerpoint/2010/main" val="2498161071"/>
      </p:ext>
    </p:extLst>
  </p:cSld>
  <p:clrMapOvr>
    <a:masterClrMapping/>
  </p:clrMapOvr>
</p:sld>
</file>

<file path=ppt/theme/theme1.xml><?xml version="1.0" encoding="utf-8"?>
<a:theme xmlns:a="http://schemas.openxmlformats.org/drawingml/2006/main" name="Contents Slide Master">
  <a:themeElements>
    <a:clrScheme name="ALLPPT-403">
      <a:dk1>
        <a:sysClr val="windowText" lastClr="000000"/>
      </a:dk1>
      <a:lt1>
        <a:sysClr val="window" lastClr="FFFFFF"/>
      </a:lt1>
      <a:dk2>
        <a:srgbClr val="1F497D"/>
      </a:dk2>
      <a:lt2>
        <a:srgbClr val="EEECE1"/>
      </a:lt2>
      <a:accent1>
        <a:srgbClr val="196491"/>
      </a:accent1>
      <a:accent2>
        <a:srgbClr val="0587AF"/>
      </a:accent2>
      <a:accent3>
        <a:srgbClr val="19A5BE"/>
      </a:accent3>
      <a:accent4>
        <a:srgbClr val="53C3CD"/>
      </a:accent4>
      <a:accent5>
        <a:srgbClr val="5AB4C1"/>
      </a:accent5>
      <a:accent6>
        <a:srgbClr val="1A8EA9"/>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ection Break Slide Master">
  <a:themeElements>
    <a:clrScheme name="ALLPPT-404">
      <a:dk1>
        <a:sysClr val="windowText" lastClr="000000"/>
      </a:dk1>
      <a:lt1>
        <a:sysClr val="window" lastClr="FFFFFF"/>
      </a:lt1>
      <a:dk2>
        <a:srgbClr val="44546A"/>
      </a:dk2>
      <a:lt2>
        <a:srgbClr val="E7E6E6"/>
      </a:lt2>
      <a:accent1>
        <a:srgbClr val="5A9BD5"/>
      </a:accent1>
      <a:accent2>
        <a:srgbClr val="224A90"/>
      </a:accent2>
      <a:accent3>
        <a:srgbClr val="010A4F"/>
      </a:accent3>
      <a:accent4>
        <a:srgbClr val="5A9BD5"/>
      </a:accent4>
      <a:accent5>
        <a:srgbClr val="224A90"/>
      </a:accent5>
      <a:accent6>
        <a:srgbClr val="010A4F"/>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3326</TotalTime>
  <Words>348</Words>
  <Application>Microsoft Office PowerPoint</Application>
  <PresentationFormat>Widescreen</PresentationFormat>
  <Paragraphs>35</Paragraphs>
  <Slides>9</Slides>
  <Notes>0</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9</vt:i4>
      </vt:variant>
    </vt:vector>
  </HeadingPairs>
  <TitlesOfParts>
    <vt:vector size="13" baseType="lpstr">
      <vt:lpstr>Arial</vt:lpstr>
      <vt:lpstr>Calibri</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Peter Di Bona</cp:lastModifiedBy>
  <cp:revision>95</cp:revision>
  <dcterms:created xsi:type="dcterms:W3CDTF">2020-01-20T05:08:25Z</dcterms:created>
  <dcterms:modified xsi:type="dcterms:W3CDTF">2021-12-09T00:20:54Z</dcterms:modified>
</cp:coreProperties>
</file>

<file path=docProps/thumbnail.jpeg>
</file>